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08" r:id="rId3"/>
    <p:sldId id="262" r:id="rId4"/>
    <p:sldId id="263" r:id="rId5"/>
    <p:sldId id="271" r:id="rId6"/>
    <p:sldId id="290" r:id="rId7"/>
    <p:sldId id="283" r:id="rId8"/>
    <p:sldId id="282" r:id="rId9"/>
    <p:sldId id="269" r:id="rId10"/>
    <p:sldId id="291" r:id="rId11"/>
    <p:sldId id="259" r:id="rId12"/>
    <p:sldId id="292" r:id="rId13"/>
    <p:sldId id="295" r:id="rId14"/>
    <p:sldId id="270" r:id="rId15"/>
    <p:sldId id="272" r:id="rId16"/>
    <p:sldId id="273" r:id="rId17"/>
    <p:sldId id="274" r:id="rId18"/>
    <p:sldId id="276" r:id="rId19"/>
    <p:sldId id="305" r:id="rId20"/>
    <p:sldId id="300" r:id="rId21"/>
    <p:sldId id="307" r:id="rId22"/>
    <p:sldId id="304" r:id="rId23"/>
    <p:sldId id="294" r:id="rId24"/>
    <p:sldId id="284" r:id="rId25"/>
    <p:sldId id="277" r:id="rId26"/>
    <p:sldId id="313" r:id="rId27"/>
    <p:sldId id="309" r:id="rId28"/>
    <p:sldId id="310" r:id="rId29"/>
    <p:sldId id="311" r:id="rId30"/>
    <p:sldId id="312" r:id="rId31"/>
    <p:sldId id="306" r:id="rId32"/>
    <p:sldId id="279" r:id="rId33"/>
    <p:sldId id="281" r:id="rId34"/>
    <p:sldId id="298"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r>
              <a:rPr lang="en-IN" sz="3200" dirty="0" smtClean="0"/>
              <a:t>Degree Part II(Honours Course)</a:t>
            </a:r>
            <a:br>
              <a:rPr lang="en-IN" sz="3200" dirty="0" smtClean="0"/>
            </a:br>
            <a:r>
              <a:rPr lang="en-IN" sz="3200" dirty="0" smtClean="0"/>
              <a:t>Paper-III</a:t>
            </a:r>
            <a:br>
              <a:rPr lang="en-IN" sz="3200" dirty="0" smtClean="0"/>
            </a:br>
            <a:r>
              <a:rPr lang="en-IN" sz="3200" dirty="0" smtClean="0"/>
              <a:t>Indian Government and Politics</a:t>
            </a:r>
            <a:endParaRPr lang="en-US" sz="3200" dirty="0" smtClean="0"/>
          </a:p>
        </p:txBody>
      </p:sp>
      <p:sp>
        <p:nvSpPr>
          <p:cNvPr id="2051" name="Content Placeholder 2"/>
          <p:cNvSpPr>
            <a:spLocks noGrp="1"/>
          </p:cNvSpPr>
          <p:nvPr>
            <p:ph idx="1"/>
          </p:nvPr>
        </p:nvSpPr>
        <p:spPr/>
        <p:txBody>
          <a:bodyPr/>
          <a:lstStyle/>
          <a:p>
            <a:pPr algn="r">
              <a:buFont typeface="Arial" charset="0"/>
              <a:buNone/>
            </a:pPr>
            <a:r>
              <a:rPr lang="en-IN" smtClean="0"/>
              <a:t>Gangesh Kumar Jha</a:t>
            </a:r>
          </a:p>
          <a:p>
            <a:pPr algn="r">
              <a:buFont typeface="Arial" charset="0"/>
              <a:buNone/>
            </a:pPr>
            <a:r>
              <a:rPr lang="en-IN" smtClean="0"/>
              <a:t>Assistant Prof.,</a:t>
            </a:r>
          </a:p>
          <a:p>
            <a:pPr algn="r">
              <a:buFont typeface="Arial" charset="0"/>
              <a:buNone/>
            </a:pPr>
            <a:r>
              <a:rPr lang="en-IN" smtClean="0"/>
              <a:t>Department of Political Science</a:t>
            </a:r>
          </a:p>
          <a:p>
            <a:pPr algn="r">
              <a:buFont typeface="Arial" charset="0"/>
              <a:buNone/>
            </a:pPr>
            <a:r>
              <a:rPr lang="en-IN" smtClean="0"/>
              <a:t>Marwari College</a:t>
            </a:r>
          </a:p>
          <a:p>
            <a:pPr algn="r">
              <a:buFont typeface="Arial" charset="0"/>
              <a:buNone/>
            </a:pPr>
            <a:r>
              <a:rPr lang="en-IN" smtClean="0"/>
              <a:t>Darbhanga</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idx="4294967295"/>
          </p:nvPr>
        </p:nvSpPr>
        <p:spPr/>
        <p:txBody>
          <a:bodyPr/>
          <a:lstStyle/>
          <a:p>
            <a:pPr eaLnBrk="1" hangingPunct="1"/>
            <a:r>
              <a:rPr lang="fr-CA" b="1" u="sng" dirty="0" smtClean="0">
                <a:solidFill>
                  <a:schemeClr val="bg1"/>
                </a:solidFill>
              </a:rPr>
              <a:t>The Constituent Assembly</a:t>
            </a:r>
            <a:endParaRPr lang="fr-FR" b="1" u="sng" dirty="0" smtClean="0">
              <a:solidFill>
                <a:schemeClr val="bg1"/>
              </a:solidFill>
            </a:endParaRPr>
          </a:p>
        </p:txBody>
      </p:sp>
      <p:sp>
        <p:nvSpPr>
          <p:cNvPr id="7171" name="Text Box 6"/>
          <p:cNvSpPr txBox="1">
            <a:spLocks noChangeArrowheads="1"/>
          </p:cNvSpPr>
          <p:nvPr/>
        </p:nvSpPr>
        <p:spPr bwMode="auto">
          <a:xfrm>
            <a:off x="228600" y="1600200"/>
            <a:ext cx="8915400" cy="2835275"/>
          </a:xfrm>
          <a:prstGeom prst="rect">
            <a:avLst/>
          </a:prstGeom>
          <a:noFill/>
          <a:ln w="9525">
            <a:noFill/>
            <a:miter lim="800000"/>
            <a:headEnd/>
            <a:tailEnd/>
          </a:ln>
        </p:spPr>
        <p:txBody>
          <a:bodyPr>
            <a:spAutoFit/>
          </a:bodyPr>
          <a:lstStyle/>
          <a:p>
            <a:pPr>
              <a:buFontTx/>
              <a:buChar char="•"/>
            </a:pPr>
            <a:r>
              <a:rPr lang="en-US" sz="2000">
                <a:solidFill>
                  <a:srgbClr val="000099"/>
                </a:solidFill>
              </a:rPr>
              <a:t>The British sent a group of officials known as the cabinet mission</a:t>
            </a:r>
          </a:p>
          <a:p>
            <a:pPr>
              <a:buFontTx/>
              <a:buChar char="•"/>
            </a:pPr>
            <a:r>
              <a:rPr lang="en-US" sz="2000">
                <a:solidFill>
                  <a:srgbClr val="000099"/>
                </a:solidFill>
              </a:rPr>
              <a:t>The cabinet mission formed the constituent assembly in Dec 1946</a:t>
            </a:r>
          </a:p>
          <a:p>
            <a:pPr>
              <a:buFontTx/>
              <a:buChar char="•"/>
            </a:pPr>
            <a:r>
              <a:rPr lang="en-US" sz="2000">
                <a:solidFill>
                  <a:srgbClr val="000099"/>
                </a:solidFill>
              </a:rPr>
              <a:t>There was a dispute among the Indian national leaders and the partition took place.</a:t>
            </a:r>
          </a:p>
          <a:p>
            <a:pPr>
              <a:buFontTx/>
              <a:buChar char="•"/>
            </a:pPr>
            <a:r>
              <a:rPr lang="en-US" sz="2000">
                <a:solidFill>
                  <a:srgbClr val="000099"/>
                </a:solidFill>
              </a:rPr>
              <a:t>After the partition and independence the constituent assembly took up the work for framing the constitution.</a:t>
            </a:r>
          </a:p>
          <a:p>
            <a:pPr>
              <a:buFontTx/>
              <a:buChar char="•"/>
            </a:pPr>
            <a:r>
              <a:rPr lang="en-US" sz="2000">
                <a:solidFill>
                  <a:srgbClr val="000099"/>
                </a:solidFill>
              </a:rPr>
              <a:t>There were 308 members who were elected by the Provincial Legislative Assembly.</a:t>
            </a:r>
          </a:p>
          <a:p>
            <a:pPr>
              <a:buFontTx/>
              <a:buChar char="•"/>
            </a:pPr>
            <a:r>
              <a:rPr lang="en-US" sz="2000">
                <a:solidFill>
                  <a:srgbClr val="000099"/>
                </a:solidFill>
              </a:rPr>
              <a:t>The congress ensured that all the communities get equal recognition</a:t>
            </a:r>
          </a:p>
        </p:txBody>
      </p:sp>
      <p:pic>
        <p:nvPicPr>
          <p:cNvPr id="7172" name="Picture 7" descr="Constituentassembly_18460"/>
          <p:cNvPicPr>
            <a:picLocks noChangeAspect="1" noChangeArrowheads="1"/>
          </p:cNvPicPr>
          <p:nvPr/>
        </p:nvPicPr>
        <p:blipFill>
          <a:blip r:embed="rId2"/>
          <a:srcRect/>
          <a:stretch>
            <a:fillRect/>
          </a:stretch>
        </p:blipFill>
        <p:spPr bwMode="auto">
          <a:xfrm>
            <a:off x="2514600" y="4625975"/>
            <a:ext cx="35814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u="sng" dirty="0" smtClean="0">
                <a:latin typeface="Berlin Sans FB" pitchFamily="34" charset="0"/>
              </a:rPr>
              <a:t>INTRODUCTION</a:t>
            </a:r>
          </a:p>
        </p:txBody>
      </p:sp>
      <p:sp>
        <p:nvSpPr>
          <p:cNvPr id="47107" name="Rectangle 3"/>
          <p:cNvSpPr>
            <a:spLocks noGrp="1" noChangeArrowheads="1"/>
          </p:cNvSpPr>
          <p:nvPr>
            <p:ph type="body" idx="1"/>
          </p:nvPr>
        </p:nvSpPr>
        <p:spPr/>
        <p:txBody>
          <a:bodyPr>
            <a:normAutofit lnSpcReduction="10000"/>
          </a:bodyPr>
          <a:lstStyle/>
          <a:p>
            <a:pPr algn="just" eaLnBrk="1" hangingPunct="1">
              <a:defRPr/>
            </a:pPr>
            <a:r>
              <a:rPr lang="en-US" sz="2400" dirty="0" smtClean="0"/>
              <a:t>The Constitution of India was drafted by the Constituent Assembly. The Constituent Assembly held its first sitting on the 9th December, 1946. It reassembled on the 14th August, 1947, as the sovereign Constituent Assembly for the Dominion of India. </a:t>
            </a:r>
          </a:p>
          <a:p>
            <a:pPr algn="just" eaLnBrk="1" hangingPunct="1">
              <a:defRPr/>
            </a:pPr>
            <a:r>
              <a:rPr lang="en-US" sz="2400" dirty="0" smtClean="0"/>
              <a:t>Constitution of India is the supreme law of India. It lays down the framework defining fundamental political principles, establishing the structure, procedures, powers and duties, of the government and spells out the fundamental rights, directive principles and duties of citizens. Passed by the Constituent Assembly on 26 November 1949, it came into effect on 26 January 1950. The date 26 January was chosen to commemorate the declaration of independence of 1930</a:t>
            </a:r>
            <a:r>
              <a:rPr lang="en-US" sz="2400" dirty="0" smtClean="0">
                <a:latin typeface="Berlin Sans FB" pitchFamily="34" charset="0"/>
              </a:rPr>
              <a:t>. </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Composition of the Constituent Assembly</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It is pertinent to trace the role of some of the important leaders who played very prominent role in the Assembly. Among them three names come on the top :Nehru, Patel and Prasad. It would be inaccurate to say that they only played the role rather they held important position within the Assembly and the image that cultivated. Nevertheless the role of Dr. B.R. Ambedkar and Sir </a:t>
            </a:r>
            <a:r>
              <a:rPr lang="en-IN" dirty="0" err="1" smtClean="0"/>
              <a:t>B.N.Rau</a:t>
            </a:r>
            <a:r>
              <a:rPr lang="en-IN" dirty="0" smtClean="0"/>
              <a:t> was immanent.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idx="4294967295"/>
          </p:nvPr>
        </p:nvSpPr>
        <p:spPr>
          <a:xfrm>
            <a:off x="381000" y="0"/>
            <a:ext cx="8534400" cy="639763"/>
          </a:xfrm>
        </p:spPr>
        <p:txBody>
          <a:bodyPr>
            <a:normAutofit fontScale="90000"/>
          </a:bodyPr>
          <a:lstStyle/>
          <a:p>
            <a:pPr eaLnBrk="1" hangingPunct="1"/>
            <a:r>
              <a:rPr lang="fr-CA" sz="3200" dirty="0" smtClean="0">
                <a:solidFill>
                  <a:schemeClr val="accent1"/>
                </a:solidFill>
              </a:rPr>
              <a:t>Prominent Leaders of the Constituent Assembly of India</a:t>
            </a:r>
            <a:endParaRPr lang="fr-FR" sz="3200" dirty="0" smtClean="0">
              <a:solidFill>
                <a:schemeClr val="accent1"/>
              </a:solidFill>
            </a:endParaRPr>
          </a:p>
        </p:txBody>
      </p:sp>
      <p:sp>
        <p:nvSpPr>
          <p:cNvPr id="8195" name="Espace réservé du contenu 2"/>
          <p:cNvSpPr>
            <a:spLocks noGrp="1"/>
          </p:cNvSpPr>
          <p:nvPr>
            <p:ph idx="4294967295"/>
          </p:nvPr>
        </p:nvSpPr>
        <p:spPr>
          <a:xfrm>
            <a:off x="304800" y="685800"/>
            <a:ext cx="8320088" cy="5791200"/>
          </a:xfrm>
        </p:spPr>
        <p:txBody>
          <a:bodyPr/>
          <a:lstStyle/>
          <a:p>
            <a:pPr eaLnBrk="1" hangingPunct="1">
              <a:buNone/>
            </a:pPr>
            <a:endParaRPr lang="fr-FR" sz="2800" dirty="0" smtClean="0">
              <a:solidFill>
                <a:schemeClr val="accent1"/>
              </a:solidFill>
            </a:endParaRPr>
          </a:p>
          <a:p>
            <a:pPr lvl="1" eaLnBrk="1" hangingPunct="1"/>
            <a:r>
              <a:rPr lang="fr-FR" sz="2000" dirty="0" smtClean="0">
                <a:solidFill>
                  <a:schemeClr val="accent1"/>
                </a:solidFill>
              </a:rPr>
              <a:t>Dr. Rajendra Prasad.</a:t>
            </a:r>
          </a:p>
          <a:p>
            <a:pPr lvl="1" eaLnBrk="1" hangingPunct="1"/>
            <a:r>
              <a:rPr lang="fr-FR" sz="2000" dirty="0" smtClean="0">
                <a:solidFill>
                  <a:schemeClr val="accent1"/>
                </a:solidFill>
              </a:rPr>
              <a:t> </a:t>
            </a:r>
            <a:r>
              <a:rPr lang="fr-FR" sz="2000" dirty="0" err="1" smtClean="0">
                <a:solidFill>
                  <a:schemeClr val="accent1"/>
                </a:solidFill>
              </a:rPr>
              <a:t>Sardar</a:t>
            </a:r>
            <a:r>
              <a:rPr lang="fr-FR" sz="2000" dirty="0" smtClean="0">
                <a:solidFill>
                  <a:schemeClr val="accent1"/>
                </a:solidFill>
              </a:rPr>
              <a:t> Patel</a:t>
            </a:r>
          </a:p>
          <a:p>
            <a:pPr lvl="1" eaLnBrk="1" hangingPunct="1"/>
            <a:r>
              <a:rPr lang="fr-FR" sz="2000" dirty="0" err="1" smtClean="0">
                <a:solidFill>
                  <a:schemeClr val="accent1"/>
                </a:solidFill>
              </a:rPr>
              <a:t>Mualana</a:t>
            </a:r>
            <a:r>
              <a:rPr lang="fr-FR" sz="2000" dirty="0" smtClean="0">
                <a:solidFill>
                  <a:schemeClr val="accent1"/>
                </a:solidFill>
              </a:rPr>
              <a:t> </a:t>
            </a:r>
            <a:r>
              <a:rPr lang="fr-FR" sz="2000" dirty="0" err="1" smtClean="0">
                <a:solidFill>
                  <a:schemeClr val="accent1"/>
                </a:solidFill>
              </a:rPr>
              <a:t>Azad</a:t>
            </a:r>
            <a:endParaRPr lang="fr-FR" sz="2000" dirty="0" smtClean="0">
              <a:solidFill>
                <a:schemeClr val="accent1"/>
              </a:solidFill>
            </a:endParaRPr>
          </a:p>
          <a:p>
            <a:pPr lvl="1" eaLnBrk="1" hangingPunct="1"/>
            <a:r>
              <a:rPr lang="fr-FR" sz="2000" dirty="0" smtClean="0">
                <a:solidFill>
                  <a:schemeClr val="accent1"/>
                </a:solidFill>
              </a:rPr>
              <a:t>S.P </a:t>
            </a:r>
            <a:r>
              <a:rPr lang="fr-FR" sz="2000" dirty="0" err="1" smtClean="0">
                <a:solidFill>
                  <a:schemeClr val="accent1"/>
                </a:solidFill>
              </a:rPr>
              <a:t>Mookerji</a:t>
            </a:r>
            <a:endParaRPr lang="fr-FR" sz="2000" dirty="0" smtClean="0">
              <a:solidFill>
                <a:schemeClr val="accent1"/>
              </a:solidFill>
            </a:endParaRPr>
          </a:p>
          <a:p>
            <a:pPr lvl="1" eaLnBrk="1" hangingPunct="1"/>
            <a:r>
              <a:rPr lang="fr-FR" sz="2000" dirty="0" smtClean="0">
                <a:solidFill>
                  <a:schemeClr val="accent1"/>
                </a:solidFill>
              </a:rPr>
              <a:t>K.M Munshi</a:t>
            </a:r>
          </a:p>
          <a:p>
            <a:pPr lvl="1" eaLnBrk="1" hangingPunct="1"/>
            <a:r>
              <a:rPr lang="fr-FR" sz="2000" dirty="0" smtClean="0">
                <a:solidFill>
                  <a:schemeClr val="accent1"/>
                </a:solidFill>
              </a:rPr>
              <a:t>Sir </a:t>
            </a:r>
            <a:r>
              <a:rPr lang="fr-FR" sz="2000" dirty="0" err="1" smtClean="0">
                <a:solidFill>
                  <a:schemeClr val="accent1"/>
                </a:solidFill>
              </a:rPr>
              <a:t>Tej</a:t>
            </a:r>
            <a:r>
              <a:rPr lang="fr-FR" sz="2000" dirty="0" smtClean="0">
                <a:solidFill>
                  <a:schemeClr val="accent1"/>
                </a:solidFill>
              </a:rPr>
              <a:t> </a:t>
            </a:r>
            <a:r>
              <a:rPr lang="fr-FR" sz="2000" dirty="0" err="1" smtClean="0">
                <a:solidFill>
                  <a:schemeClr val="accent1"/>
                </a:solidFill>
              </a:rPr>
              <a:t>Bahadur</a:t>
            </a:r>
            <a:endParaRPr lang="fr-FR" sz="2000" dirty="0" smtClean="0">
              <a:solidFill>
                <a:schemeClr val="accent1"/>
              </a:solidFill>
            </a:endParaRPr>
          </a:p>
          <a:p>
            <a:pPr lvl="1" eaLnBrk="1" hangingPunct="1"/>
            <a:r>
              <a:rPr lang="fr-FR" sz="2000" dirty="0" smtClean="0">
                <a:solidFill>
                  <a:schemeClr val="accent1"/>
                </a:solidFill>
              </a:rPr>
              <a:t>A.K </a:t>
            </a:r>
            <a:r>
              <a:rPr lang="fr-FR" sz="2000" dirty="0" err="1" smtClean="0">
                <a:solidFill>
                  <a:schemeClr val="accent1"/>
                </a:solidFill>
              </a:rPr>
              <a:t>Ayyar</a:t>
            </a:r>
            <a:endParaRPr lang="fr-FR" sz="2000" dirty="0" smtClean="0">
              <a:solidFill>
                <a:schemeClr val="accent1"/>
              </a:solidFill>
            </a:endParaRPr>
          </a:p>
          <a:p>
            <a:pPr lvl="1" eaLnBrk="1" hangingPunct="1"/>
            <a:r>
              <a:rPr lang="fr-FR" sz="2000" dirty="0" smtClean="0">
                <a:solidFill>
                  <a:schemeClr val="accent1"/>
                </a:solidFill>
              </a:rPr>
              <a:t>H.N </a:t>
            </a:r>
            <a:r>
              <a:rPr lang="fr-FR" sz="2000" dirty="0" err="1" smtClean="0">
                <a:solidFill>
                  <a:schemeClr val="accent1"/>
                </a:solidFill>
              </a:rPr>
              <a:t>Kunzru</a:t>
            </a:r>
            <a:endParaRPr lang="fr-FR" sz="2000" dirty="0" smtClean="0">
              <a:solidFill>
                <a:schemeClr val="accent1"/>
              </a:solidFill>
            </a:endParaRPr>
          </a:p>
          <a:p>
            <a:pPr lvl="1" eaLnBrk="1" hangingPunct="1"/>
            <a:r>
              <a:rPr lang="fr-FR" sz="2000" dirty="0" err="1" smtClean="0">
                <a:solidFill>
                  <a:schemeClr val="accent1"/>
                </a:solidFill>
              </a:rPr>
              <a:t>C.Rajagopalachari</a:t>
            </a:r>
            <a:endParaRPr lang="fr-FR" sz="2000" dirty="0" smtClean="0">
              <a:solidFill>
                <a:schemeClr val="accent1"/>
              </a:solidFill>
            </a:endParaRPr>
          </a:p>
          <a:p>
            <a:pPr lvl="1" eaLnBrk="1" hangingPunct="1"/>
            <a:r>
              <a:rPr lang="fr-FR" sz="2000" dirty="0" err="1" smtClean="0">
                <a:solidFill>
                  <a:schemeClr val="accent1"/>
                </a:solidFill>
              </a:rPr>
              <a:t>Sarojini</a:t>
            </a:r>
            <a:r>
              <a:rPr lang="fr-FR" sz="2000" dirty="0" smtClean="0">
                <a:solidFill>
                  <a:schemeClr val="accent1"/>
                </a:solidFill>
              </a:rPr>
              <a:t> Naidu</a:t>
            </a:r>
          </a:p>
          <a:p>
            <a:pPr lvl="1" eaLnBrk="1" hangingPunct="1"/>
            <a:r>
              <a:rPr lang="fr-FR" sz="2000" dirty="0" err="1" smtClean="0">
                <a:solidFill>
                  <a:schemeClr val="accent1"/>
                </a:solidFill>
              </a:rPr>
              <a:t>Vijay</a:t>
            </a:r>
            <a:r>
              <a:rPr lang="fr-FR" sz="2000" dirty="0" smtClean="0">
                <a:solidFill>
                  <a:schemeClr val="accent1"/>
                </a:solidFill>
              </a:rPr>
              <a:t> </a:t>
            </a:r>
            <a:r>
              <a:rPr lang="fr-FR" sz="2000" dirty="0" err="1" smtClean="0">
                <a:solidFill>
                  <a:schemeClr val="accent1"/>
                </a:solidFill>
              </a:rPr>
              <a:t>Laxmi</a:t>
            </a:r>
            <a:r>
              <a:rPr lang="fr-FR" sz="2000" dirty="0" smtClean="0">
                <a:solidFill>
                  <a:schemeClr val="accent1"/>
                </a:solidFill>
              </a:rPr>
              <a:t> Pandit</a:t>
            </a:r>
          </a:p>
          <a:p>
            <a:pPr lvl="1" eaLnBrk="1" hangingPunct="1"/>
            <a:r>
              <a:rPr lang="fr-FR" sz="2000" dirty="0" smtClean="0">
                <a:solidFill>
                  <a:schemeClr val="accent1"/>
                </a:solidFill>
              </a:rPr>
              <a:t>Frank Anthony- </a:t>
            </a:r>
            <a:r>
              <a:rPr lang="fr-FR" sz="2000" dirty="0" err="1" smtClean="0">
                <a:solidFill>
                  <a:schemeClr val="accent1"/>
                </a:solidFill>
              </a:rPr>
              <a:t>Anglo</a:t>
            </a:r>
            <a:r>
              <a:rPr lang="fr-FR" sz="2000" dirty="0" smtClean="0">
                <a:solidFill>
                  <a:schemeClr val="accent1"/>
                </a:solidFill>
              </a:rPr>
              <a:t> </a:t>
            </a:r>
            <a:r>
              <a:rPr lang="fr-FR" sz="2000" dirty="0" err="1" smtClean="0">
                <a:solidFill>
                  <a:schemeClr val="accent1"/>
                </a:solidFill>
              </a:rPr>
              <a:t>Indians</a:t>
            </a:r>
            <a:endParaRPr lang="fr-FR" sz="2000" dirty="0" smtClean="0">
              <a:solidFill>
                <a:schemeClr val="accent1"/>
              </a:solidFill>
            </a:endParaRPr>
          </a:p>
          <a:p>
            <a:pPr lvl="1" eaLnBrk="1" hangingPunct="1"/>
            <a:r>
              <a:rPr lang="fr-FR" sz="2000" dirty="0" smtClean="0">
                <a:solidFill>
                  <a:schemeClr val="accent1"/>
                </a:solidFill>
              </a:rPr>
              <a:t>Dr. H.C </a:t>
            </a:r>
            <a:r>
              <a:rPr lang="fr-FR" sz="2000" dirty="0" err="1" smtClean="0">
                <a:solidFill>
                  <a:schemeClr val="accent1"/>
                </a:solidFill>
              </a:rPr>
              <a:t>Mookerjee</a:t>
            </a:r>
            <a:r>
              <a:rPr lang="fr-FR" sz="2000" dirty="0" smtClean="0">
                <a:solidFill>
                  <a:schemeClr val="accent1"/>
                </a:solidFill>
              </a:rPr>
              <a:t>- </a:t>
            </a:r>
            <a:r>
              <a:rPr lang="fr-FR" sz="2000" dirty="0" err="1" smtClean="0">
                <a:solidFill>
                  <a:schemeClr val="accent1"/>
                </a:solidFill>
              </a:rPr>
              <a:t>Christians</a:t>
            </a:r>
            <a:endParaRPr lang="fr-FR" sz="2000" dirty="0" smtClean="0">
              <a:solidFill>
                <a:schemeClr val="accent1"/>
              </a:solidFill>
            </a:endParaRPr>
          </a:p>
          <a:p>
            <a:pPr lvl="1" eaLnBrk="1" hangingPunct="1"/>
            <a:r>
              <a:rPr lang="fr-FR" sz="2000" dirty="0" smtClean="0">
                <a:solidFill>
                  <a:schemeClr val="accent1"/>
                </a:solidFill>
              </a:rPr>
              <a:t>H.P </a:t>
            </a:r>
            <a:r>
              <a:rPr lang="fr-FR" sz="2000" dirty="0" err="1" smtClean="0">
                <a:solidFill>
                  <a:schemeClr val="accent1"/>
                </a:solidFill>
              </a:rPr>
              <a:t>Mody</a:t>
            </a:r>
            <a:r>
              <a:rPr lang="fr-FR" sz="2000" dirty="0" smtClean="0">
                <a:solidFill>
                  <a:schemeClr val="accent1"/>
                </a:solidFill>
              </a:rPr>
              <a:t>- Parsis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A638DF54-6105-4C6C-B34E-534BE8D982FF}" type="slidenum">
              <a:rPr lang="es-ES"/>
              <a:pPr/>
              <a:t>14</a:t>
            </a:fld>
            <a:endParaRPr lang="es-ES"/>
          </a:p>
        </p:txBody>
      </p:sp>
      <p:sp>
        <p:nvSpPr>
          <p:cNvPr id="18435"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Prominent person of the Constituent Assembly</a:t>
            </a:r>
          </a:p>
        </p:txBody>
      </p:sp>
      <p:pic>
        <p:nvPicPr>
          <p:cNvPr id="18437"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18438"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18439" name="Text Box 6"/>
          <p:cNvSpPr txBox="1">
            <a:spLocks noChangeArrowheads="1"/>
          </p:cNvSpPr>
          <p:nvPr/>
        </p:nvSpPr>
        <p:spPr bwMode="auto">
          <a:xfrm>
            <a:off x="0" y="1554163"/>
            <a:ext cx="9144000" cy="1006475"/>
          </a:xfrm>
          <a:prstGeom prst="rect">
            <a:avLst/>
          </a:prstGeom>
          <a:noFill/>
          <a:ln w="9525" algn="ctr">
            <a:noFill/>
            <a:miter lim="800000"/>
            <a:headEnd/>
            <a:tailEnd/>
          </a:ln>
        </p:spPr>
        <p:txBody>
          <a:bodyPr>
            <a:spAutoFit/>
          </a:bodyPr>
          <a:lstStyle/>
          <a:p>
            <a:pPr marL="457200" indent="-457200"/>
            <a:r>
              <a:rPr lang="en-US"/>
              <a:t>In the light of these ‘Objectives’ the Assembly completed its task by November 26, 1949. The constitution was enforced with effect from January 26, 1950. From that day India became Republic of India.</a:t>
            </a:r>
            <a:endParaRPr lang="en-US" sz="1600" i="1"/>
          </a:p>
        </p:txBody>
      </p:sp>
      <p:pic>
        <p:nvPicPr>
          <p:cNvPr id="18440" name="Picture 7" descr="constitution of india"/>
          <p:cNvPicPr>
            <a:picLocks noChangeAspect="1" noChangeArrowheads="1"/>
          </p:cNvPicPr>
          <p:nvPr/>
        </p:nvPicPr>
        <p:blipFill>
          <a:blip r:embed="rId4"/>
          <a:srcRect/>
          <a:stretch>
            <a:fillRect/>
          </a:stretch>
        </p:blipFill>
        <p:spPr bwMode="auto">
          <a:xfrm>
            <a:off x="2195513" y="2574925"/>
            <a:ext cx="4937125"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5520F6BC-64D5-4135-A35B-2084C207F779}" type="slidenum">
              <a:rPr lang="es-ES"/>
              <a:pPr/>
              <a:t>15</a:t>
            </a:fld>
            <a:endParaRPr lang="es-ES"/>
          </a:p>
        </p:txBody>
      </p:sp>
      <p:sp>
        <p:nvSpPr>
          <p:cNvPr id="20483"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The Framing of Constitution of India.</a:t>
            </a:r>
          </a:p>
        </p:txBody>
      </p:sp>
      <p:pic>
        <p:nvPicPr>
          <p:cNvPr id="20485"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0486"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20487" name="Text Box 6"/>
          <p:cNvSpPr txBox="1">
            <a:spLocks noChangeArrowheads="1"/>
          </p:cNvSpPr>
          <p:nvPr/>
        </p:nvSpPr>
        <p:spPr bwMode="auto">
          <a:xfrm>
            <a:off x="0" y="1517650"/>
            <a:ext cx="9144000" cy="4093428"/>
          </a:xfrm>
          <a:prstGeom prst="rect">
            <a:avLst/>
          </a:prstGeom>
          <a:noFill/>
          <a:ln w="9525" algn="ctr">
            <a:noFill/>
            <a:miter lim="800000"/>
            <a:headEnd/>
            <a:tailEnd/>
          </a:ln>
        </p:spPr>
        <p:txBody>
          <a:bodyPr>
            <a:spAutoFit/>
          </a:bodyPr>
          <a:lstStyle/>
          <a:p>
            <a:pPr marL="342900" indent="-342900"/>
            <a:r>
              <a:rPr lang="en-US" b="1" u="sng" dirty="0"/>
              <a:t>The Constituent Assembly</a:t>
            </a:r>
            <a:r>
              <a:rPr lang="en-US" dirty="0"/>
              <a:t> of India was </a:t>
            </a:r>
            <a:r>
              <a:rPr lang="en-US" b="1" i="1" dirty="0"/>
              <a:t>elected</a:t>
            </a:r>
            <a:r>
              <a:rPr lang="en-US" dirty="0"/>
              <a:t> to write the Constitution of India. Following India's independence from Great Britain, its members served as the nation's first Parliament.</a:t>
            </a:r>
          </a:p>
          <a:p>
            <a:pPr marL="342900" indent="-342900"/>
            <a:endParaRPr lang="en-US" sz="1000" dirty="0"/>
          </a:p>
          <a:p>
            <a:pPr marL="342900" indent="-342900"/>
            <a:r>
              <a:rPr lang="en-US" dirty="0"/>
              <a:t>This body was </a:t>
            </a:r>
            <a:r>
              <a:rPr lang="en-US" b="1" u="sng" dirty="0"/>
              <a:t>formed in 1946</a:t>
            </a:r>
            <a:r>
              <a:rPr lang="en-US" dirty="0"/>
              <a:t> for the purpose of making independent India's constitution. The assembly passed a resolution in 1947 January defining </a:t>
            </a:r>
            <a:r>
              <a:rPr lang="en-US" b="1" u="sng" dirty="0"/>
              <a:t>the objectives of the constitution</a:t>
            </a:r>
            <a:r>
              <a:rPr lang="en-US" sz="1600" dirty="0"/>
              <a:t>:-</a:t>
            </a:r>
          </a:p>
          <a:p>
            <a:pPr marL="342900" indent="-342900"/>
            <a:endParaRPr lang="en-US" sz="1000" dirty="0"/>
          </a:p>
          <a:p>
            <a:pPr marL="342900" indent="-342900">
              <a:buFontTx/>
              <a:buAutoNum type="arabicParenR"/>
            </a:pPr>
            <a:r>
              <a:rPr lang="en-US" sz="1600" dirty="0"/>
              <a:t>To set up a Union of India comprising British India and the princely states.</a:t>
            </a:r>
          </a:p>
          <a:p>
            <a:pPr marL="342900" indent="-342900">
              <a:buFontTx/>
              <a:buAutoNum type="arabicParenR"/>
            </a:pPr>
            <a:endParaRPr lang="en-US" sz="1000" dirty="0"/>
          </a:p>
          <a:p>
            <a:pPr marL="342900" indent="-342900">
              <a:buFontTx/>
              <a:buAutoNum type="arabicParenR"/>
            </a:pPr>
            <a:r>
              <a:rPr lang="en-US" sz="1600" dirty="0"/>
              <a:t>To set up a federal form of government with separate state and central governments.</a:t>
            </a:r>
          </a:p>
          <a:p>
            <a:pPr marL="342900" indent="-342900">
              <a:buFontTx/>
              <a:buAutoNum type="arabicParenR"/>
            </a:pPr>
            <a:endParaRPr lang="en-US" sz="1000" dirty="0"/>
          </a:p>
          <a:p>
            <a:pPr marL="342900" indent="-342900">
              <a:buFontTx/>
              <a:buAutoNum type="arabicParenR"/>
            </a:pPr>
            <a:r>
              <a:rPr lang="en-US" sz="1600" dirty="0"/>
              <a:t>To set up a democracy in which all power is derived from the people:</a:t>
            </a:r>
          </a:p>
          <a:p>
            <a:pPr marL="342900" indent="-342900"/>
            <a:r>
              <a:rPr lang="en-US" sz="1600" dirty="0"/>
              <a:t>  	      I) where all people are guaranteed justice, equality and freedom;</a:t>
            </a:r>
          </a:p>
          <a:p>
            <a:pPr marL="342900" indent="-342900"/>
            <a:r>
              <a:rPr lang="en-US" sz="1600" dirty="0"/>
              <a:t>	      II) where minorities, depressed classes and the tribal's rights are protected;</a:t>
            </a:r>
          </a:p>
          <a:p>
            <a:pPr marL="342900" indent="-342900"/>
            <a:endParaRPr lang="en-US" sz="1000" dirty="0"/>
          </a:p>
          <a:p>
            <a:pPr marL="342900" indent="-342900">
              <a:buFontTx/>
              <a:buAutoNum type="arabicParenR" startAt="4"/>
            </a:pPr>
            <a:r>
              <a:rPr lang="en-US" sz="1600" dirty="0"/>
              <a:t>To protect the integrity of India and her sovereign rights over land, sea and air.</a:t>
            </a:r>
          </a:p>
          <a:p>
            <a:pPr marL="342900" indent="-342900"/>
            <a:endParaRPr lang="en-US" sz="1000" dirty="0"/>
          </a:p>
          <a:p>
            <a:pPr marL="342900" indent="-342900">
              <a:buFontTx/>
              <a:buAutoNum type="arabicParenR" startAt="5"/>
            </a:pPr>
            <a:r>
              <a:rPr lang="en-US" sz="1600" dirty="0"/>
              <a:t>To help India attain its rightful place in the world - and work for peace and welfare of all mankind.</a:t>
            </a:r>
          </a:p>
          <a:p>
            <a:pPr marL="342900" indent="-342900"/>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CE12456C-4BC9-4CA3-91D1-97E83E0A4105}" type="slidenum">
              <a:rPr lang="es-ES"/>
              <a:pPr/>
              <a:t>16</a:t>
            </a:fld>
            <a:endParaRPr lang="es-ES"/>
          </a:p>
        </p:txBody>
      </p:sp>
      <p:sp>
        <p:nvSpPr>
          <p:cNvPr id="21507"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The Framing of Constitution of India.</a:t>
            </a:r>
          </a:p>
        </p:txBody>
      </p:sp>
      <p:pic>
        <p:nvPicPr>
          <p:cNvPr id="21509"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1510"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21511" name="Text Box 9"/>
          <p:cNvSpPr txBox="1">
            <a:spLocks noChangeArrowheads="1"/>
          </p:cNvSpPr>
          <p:nvPr/>
        </p:nvSpPr>
        <p:spPr bwMode="auto">
          <a:xfrm>
            <a:off x="0" y="1554163"/>
            <a:ext cx="9144000" cy="1200329"/>
          </a:xfrm>
          <a:prstGeom prst="rect">
            <a:avLst/>
          </a:prstGeom>
          <a:noFill/>
          <a:ln w="9525" algn="ctr">
            <a:noFill/>
            <a:miter lim="800000"/>
            <a:headEnd/>
            <a:tailEnd/>
          </a:ln>
        </p:spPr>
        <p:txBody>
          <a:bodyPr>
            <a:spAutoFit/>
          </a:bodyPr>
          <a:lstStyle/>
          <a:p>
            <a:r>
              <a:rPr lang="en-US" dirty="0"/>
              <a:t>Dr. </a:t>
            </a:r>
            <a:r>
              <a:rPr lang="en-US" dirty="0" err="1"/>
              <a:t>Sachchidananda</a:t>
            </a:r>
            <a:r>
              <a:rPr lang="en-US" dirty="0"/>
              <a:t> </a:t>
            </a:r>
            <a:r>
              <a:rPr lang="en-US" dirty="0" err="1"/>
              <a:t>Sinha</a:t>
            </a:r>
            <a:r>
              <a:rPr lang="en-US" dirty="0"/>
              <a:t> was the first president (</a:t>
            </a:r>
            <a:r>
              <a:rPr lang="en-US" b="1" i="1" dirty="0"/>
              <a:t>temporary</a:t>
            </a:r>
            <a:r>
              <a:rPr lang="en-US" dirty="0"/>
              <a:t>) of the Constituent Assembly when it met on December 9, 1946. Later, Dr. </a:t>
            </a:r>
            <a:r>
              <a:rPr lang="en-US" dirty="0" err="1"/>
              <a:t>Rajendra</a:t>
            </a:r>
            <a:r>
              <a:rPr lang="en-US" dirty="0"/>
              <a:t> Prasad became the President of the Constituent Assembly and Dr. </a:t>
            </a:r>
            <a:r>
              <a:rPr lang="en-US" dirty="0" err="1"/>
              <a:t>Bhimrao</a:t>
            </a:r>
            <a:r>
              <a:rPr lang="en-US" dirty="0"/>
              <a:t> </a:t>
            </a:r>
            <a:r>
              <a:rPr lang="en-US" dirty="0" err="1"/>
              <a:t>Ambedkar</a:t>
            </a:r>
            <a:r>
              <a:rPr lang="en-US" dirty="0"/>
              <a:t> became the Chairman of its drafting committee on December 11,1946 .</a:t>
            </a:r>
          </a:p>
        </p:txBody>
      </p:sp>
      <p:grpSp>
        <p:nvGrpSpPr>
          <p:cNvPr id="2" name="Group 20"/>
          <p:cNvGrpSpPr>
            <a:grpSpLocks/>
          </p:cNvGrpSpPr>
          <p:nvPr/>
        </p:nvGrpSpPr>
        <p:grpSpPr bwMode="auto">
          <a:xfrm>
            <a:off x="136525" y="3140075"/>
            <a:ext cx="8915400" cy="3170238"/>
            <a:chOff x="86" y="1978"/>
            <a:chExt cx="5616" cy="1997"/>
          </a:xfrm>
        </p:grpSpPr>
        <p:pic>
          <p:nvPicPr>
            <p:cNvPr id="21513" name="Picture 13" descr="Dr"/>
            <p:cNvPicPr>
              <a:picLocks noChangeAspect="1" noChangeArrowheads="1"/>
            </p:cNvPicPr>
            <p:nvPr/>
          </p:nvPicPr>
          <p:blipFill>
            <a:blip r:embed="rId4"/>
            <a:srcRect/>
            <a:stretch>
              <a:fillRect/>
            </a:stretch>
          </p:blipFill>
          <p:spPr bwMode="auto">
            <a:xfrm>
              <a:off x="4061" y="1978"/>
              <a:ext cx="1441" cy="1696"/>
            </a:xfrm>
            <a:prstGeom prst="rect">
              <a:avLst/>
            </a:prstGeom>
            <a:noFill/>
            <a:ln w="9525">
              <a:noFill/>
              <a:miter lim="800000"/>
              <a:headEnd/>
              <a:tailEnd/>
            </a:ln>
          </p:spPr>
        </p:pic>
        <p:pic>
          <p:nvPicPr>
            <p:cNvPr id="21514" name="Picture 15" descr="sinha_9"/>
            <p:cNvPicPr>
              <a:picLocks noChangeAspect="1" noChangeArrowheads="1"/>
            </p:cNvPicPr>
            <p:nvPr/>
          </p:nvPicPr>
          <p:blipFill>
            <a:blip r:embed="rId5"/>
            <a:srcRect/>
            <a:stretch>
              <a:fillRect/>
            </a:stretch>
          </p:blipFill>
          <p:spPr bwMode="auto">
            <a:xfrm>
              <a:off x="259" y="1987"/>
              <a:ext cx="1469" cy="1671"/>
            </a:xfrm>
            <a:prstGeom prst="rect">
              <a:avLst/>
            </a:prstGeom>
            <a:noFill/>
            <a:ln w="9525">
              <a:noFill/>
              <a:miter lim="800000"/>
              <a:headEnd/>
              <a:tailEnd/>
            </a:ln>
          </p:spPr>
        </p:pic>
        <p:pic>
          <p:nvPicPr>
            <p:cNvPr id="21515" name="Picture 17" descr="r"/>
            <p:cNvPicPr>
              <a:picLocks noChangeAspect="1" noChangeArrowheads="1"/>
            </p:cNvPicPr>
            <p:nvPr/>
          </p:nvPicPr>
          <p:blipFill>
            <a:blip r:embed="rId6"/>
            <a:srcRect/>
            <a:stretch>
              <a:fillRect/>
            </a:stretch>
          </p:blipFill>
          <p:spPr bwMode="auto">
            <a:xfrm>
              <a:off x="2131" y="1987"/>
              <a:ext cx="1469" cy="1699"/>
            </a:xfrm>
            <a:prstGeom prst="rect">
              <a:avLst/>
            </a:prstGeom>
            <a:noFill/>
            <a:ln w="9525">
              <a:noFill/>
              <a:miter lim="800000"/>
              <a:headEnd/>
              <a:tailEnd/>
            </a:ln>
          </p:spPr>
        </p:pic>
        <p:sp>
          <p:nvSpPr>
            <p:cNvPr id="21516" name="Text Box 19"/>
            <p:cNvSpPr txBox="1">
              <a:spLocks noChangeArrowheads="1"/>
            </p:cNvSpPr>
            <p:nvPr/>
          </p:nvSpPr>
          <p:spPr bwMode="auto">
            <a:xfrm>
              <a:off x="86" y="3687"/>
              <a:ext cx="5616" cy="288"/>
            </a:xfrm>
            <a:prstGeom prst="rect">
              <a:avLst/>
            </a:prstGeom>
            <a:noFill/>
            <a:ln w="9525" algn="ctr">
              <a:noFill/>
              <a:miter lim="800000"/>
              <a:headEnd/>
              <a:tailEnd/>
            </a:ln>
          </p:spPr>
          <p:txBody>
            <a:bodyPr>
              <a:spAutoFit/>
            </a:bodyPr>
            <a:lstStyle/>
            <a:p>
              <a:r>
                <a:rPr lang="en-US" sz="1200"/>
                <a:t>First president (temporary) Dr. Sachchidananda Sinha (Left) on  December 9, 1946. Dr. Rajendra Prasad (Middle) the President of the Constituent Assembly and Dr. Bhimrao Ambedkar (Right) the Chairman of its drafting committee as on December 11,1946 .</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93114DA8-D779-479E-8B28-74E2F8AC4DED}" type="slidenum">
              <a:rPr lang="es-ES"/>
              <a:pPr/>
              <a:t>17</a:t>
            </a:fld>
            <a:endParaRPr lang="es-ES"/>
          </a:p>
        </p:txBody>
      </p:sp>
      <p:sp>
        <p:nvSpPr>
          <p:cNvPr id="22531"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The Framing of Constitution of India.</a:t>
            </a:r>
          </a:p>
        </p:txBody>
      </p:sp>
      <p:pic>
        <p:nvPicPr>
          <p:cNvPr id="22533"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2534"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pic>
        <p:nvPicPr>
          <p:cNvPr id="22535" name="Picture 7" descr="800px-Indian_Constituent_Assembly"/>
          <p:cNvPicPr>
            <a:picLocks noChangeAspect="1" noChangeArrowheads="1"/>
          </p:cNvPicPr>
          <p:nvPr/>
        </p:nvPicPr>
        <p:blipFill>
          <a:blip r:embed="rId4"/>
          <a:srcRect/>
          <a:stretch>
            <a:fillRect/>
          </a:stretch>
        </p:blipFill>
        <p:spPr bwMode="auto">
          <a:xfrm>
            <a:off x="1042988" y="2636838"/>
            <a:ext cx="6985000" cy="3240087"/>
          </a:xfrm>
          <a:prstGeom prst="rect">
            <a:avLst/>
          </a:prstGeom>
          <a:noFill/>
          <a:ln w="9525">
            <a:noFill/>
            <a:miter lim="800000"/>
            <a:headEnd/>
            <a:tailEnd/>
          </a:ln>
        </p:spPr>
      </p:pic>
      <p:sp>
        <p:nvSpPr>
          <p:cNvPr id="22536" name="Text Box 8"/>
          <p:cNvSpPr txBox="1">
            <a:spLocks noChangeArrowheads="1"/>
          </p:cNvSpPr>
          <p:nvPr/>
        </p:nvSpPr>
        <p:spPr bwMode="auto">
          <a:xfrm>
            <a:off x="898525" y="5878513"/>
            <a:ext cx="7867650" cy="457200"/>
          </a:xfrm>
          <a:prstGeom prst="rect">
            <a:avLst/>
          </a:prstGeom>
          <a:noFill/>
          <a:ln w="9525" algn="ctr">
            <a:noFill/>
            <a:miter lim="800000"/>
            <a:headEnd/>
            <a:tailEnd/>
          </a:ln>
        </p:spPr>
        <p:txBody>
          <a:bodyPr wrap="none">
            <a:spAutoFit/>
          </a:bodyPr>
          <a:lstStyle/>
          <a:p>
            <a:r>
              <a:rPr lang="en-US" sz="1200" b="1"/>
              <a:t>First day (December 9, 1946) of </a:t>
            </a:r>
            <a:r>
              <a:rPr lang="en-US" sz="1200" b="1" u="sng"/>
              <a:t>the Constituent Assembly</a:t>
            </a:r>
            <a:r>
              <a:rPr lang="en-US" sz="1200"/>
              <a:t>. From right: B. G. Kher and Sardar Vallabhai Patel; </a:t>
            </a:r>
          </a:p>
          <a:p>
            <a:r>
              <a:rPr lang="en-US" sz="1200"/>
              <a:t>K. M. Munshi is seated behind Patel.</a:t>
            </a:r>
          </a:p>
        </p:txBody>
      </p:sp>
      <p:sp>
        <p:nvSpPr>
          <p:cNvPr id="22537" name="Text Box 9"/>
          <p:cNvSpPr txBox="1">
            <a:spLocks noChangeArrowheads="1"/>
          </p:cNvSpPr>
          <p:nvPr/>
        </p:nvSpPr>
        <p:spPr bwMode="auto">
          <a:xfrm>
            <a:off x="0" y="1557338"/>
            <a:ext cx="9144000" cy="1069975"/>
          </a:xfrm>
          <a:prstGeom prst="rect">
            <a:avLst/>
          </a:prstGeom>
          <a:noFill/>
          <a:ln w="9525" algn="ctr">
            <a:noFill/>
            <a:miter lim="800000"/>
            <a:headEnd/>
            <a:tailEnd/>
          </a:ln>
        </p:spPr>
        <p:txBody>
          <a:bodyPr>
            <a:spAutoFit/>
          </a:bodyPr>
          <a:lstStyle/>
          <a:p>
            <a:r>
              <a:rPr lang="en-US" sz="1600"/>
              <a:t>The Constituent Assembly consisted of 385 members, of which 292 were elected by the elected members of the Provincial Legislative Assemblies while 93 members were nominated by the Princely States. To these were to be added a representative each from the four Chief Commissioners Provinces of Delhi, Ajmer- Marwar, Coorg and British Baluchistan.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DDB8F644-F5C4-44C2-A799-36E2C1B7F45B}" type="slidenum">
              <a:rPr lang="es-ES"/>
              <a:pPr/>
              <a:t>18</a:t>
            </a:fld>
            <a:endParaRPr lang="es-ES"/>
          </a:p>
        </p:txBody>
      </p:sp>
      <p:sp>
        <p:nvSpPr>
          <p:cNvPr id="24579"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The Framing of Constitution of India.</a:t>
            </a:r>
          </a:p>
        </p:txBody>
      </p:sp>
      <p:pic>
        <p:nvPicPr>
          <p:cNvPr id="24581"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4582"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24583" name="Text Box 7"/>
          <p:cNvSpPr txBox="1">
            <a:spLocks noChangeArrowheads="1"/>
          </p:cNvSpPr>
          <p:nvPr/>
        </p:nvSpPr>
        <p:spPr bwMode="auto">
          <a:xfrm>
            <a:off x="0" y="1625600"/>
            <a:ext cx="9144000" cy="4664075"/>
          </a:xfrm>
          <a:prstGeom prst="rect">
            <a:avLst/>
          </a:prstGeom>
          <a:noFill/>
          <a:ln w="9525" algn="ctr">
            <a:noFill/>
            <a:miter lim="800000"/>
            <a:headEnd/>
            <a:tailEnd/>
          </a:ln>
        </p:spPr>
        <p:txBody>
          <a:bodyPr>
            <a:spAutoFit/>
          </a:bodyPr>
          <a:lstStyle/>
          <a:p>
            <a:r>
              <a:rPr lang="en-US" b="1"/>
              <a:t>For the time being till the constitution was made, India would be governed in accordance with the Government of India act 1935.</a:t>
            </a:r>
          </a:p>
          <a:p>
            <a:endParaRPr lang="en-US" b="1"/>
          </a:p>
          <a:p>
            <a:r>
              <a:rPr lang="en-US">
                <a:solidFill>
                  <a:srgbClr val="000000"/>
                </a:solidFill>
              </a:rPr>
              <a:t>The Assembly met in sessions open to the public, for 166 days, spread over a period of 2 years, 11 months and 18 days before adopting the Constitution.</a:t>
            </a:r>
            <a:r>
              <a:rPr lang="en-US"/>
              <a:t> </a:t>
            </a:r>
          </a:p>
          <a:p>
            <a:r>
              <a:rPr lang="en-US"/>
              <a:t>It was finally passed and accepted on Nov 26, 1949. In all the 284 members of the Assembly signed the official copies (Original) of the Indian Constitution.</a:t>
            </a:r>
          </a:p>
          <a:p>
            <a:endParaRPr lang="en-US"/>
          </a:p>
          <a:p>
            <a:r>
              <a:rPr lang="en-US"/>
              <a:t>After many deliberations and some modifications over 111 plenary sessions in 114 days, the 308 members of the Assembly signed two copies (Final) of the document (one each in Hindi and English) on 24 January 1950 </a:t>
            </a:r>
          </a:p>
          <a:p>
            <a:endParaRPr lang="en-US"/>
          </a:p>
          <a:p>
            <a:r>
              <a:rPr lang="en-US"/>
              <a:t>Same day the Assembly unanimously elected Dr, Rajendra Prasad as the President of India. which came into effect on Jan 26, 1950, known and celebrated as </a:t>
            </a:r>
            <a:r>
              <a:rPr lang="en-US" b="1" u="sng"/>
              <a:t>the Republic Day of India</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48283" y="222250"/>
            <a:ext cx="7967068" cy="5903517"/>
          </a:xfrm>
          <a:prstGeom prst="rect">
            <a:avLst/>
          </a:prstGeom>
        </p:spPr>
      </p:pic>
    </p:spTree>
    <p:extLst>
      <p:ext uri="{BB962C8B-B14F-4D97-AF65-F5344CB8AC3E}">
        <p14:creationId xmlns:p14="http://schemas.microsoft.com/office/powerpoint/2010/main" xmlns="" val="200501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7541" y="-1"/>
            <a:ext cx="8806459" cy="6858001"/>
          </a:xfrm>
          <a:prstGeom prst="rect">
            <a:avLst/>
          </a:prstGeom>
        </p:spPr>
      </p:pic>
    </p:spTree>
    <p:extLst>
      <p:ext uri="{BB962C8B-B14F-4D97-AF65-F5344CB8AC3E}">
        <p14:creationId xmlns:p14="http://schemas.microsoft.com/office/powerpoint/2010/main" xmlns="" val="98113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2500313" y="274638"/>
            <a:ext cx="6186487" cy="868362"/>
          </a:xfrm>
        </p:spPr>
        <p:txBody>
          <a:bodyPr/>
          <a:lstStyle/>
          <a:p>
            <a:pPr eaLnBrk="1" hangingPunct="1"/>
            <a:r>
              <a:rPr lang="fr-FR" b="1" u="sng" smtClean="0">
                <a:solidFill>
                  <a:schemeClr val="accent1"/>
                </a:solidFill>
              </a:rPr>
              <a:t>Public Opinion</a:t>
            </a:r>
          </a:p>
        </p:txBody>
      </p:sp>
      <p:sp>
        <p:nvSpPr>
          <p:cNvPr id="4099" name="Espace réservé du contenu 2"/>
          <p:cNvSpPr>
            <a:spLocks noGrp="1"/>
          </p:cNvSpPr>
          <p:nvPr>
            <p:ph idx="4294967295"/>
          </p:nvPr>
        </p:nvSpPr>
        <p:spPr>
          <a:xfrm>
            <a:off x="2286000" y="1295400"/>
            <a:ext cx="6415088" cy="4525963"/>
          </a:xfrm>
        </p:spPr>
        <p:txBody>
          <a:bodyPr/>
          <a:lstStyle/>
          <a:p>
            <a:pPr eaLnBrk="1" hangingPunct="1">
              <a:lnSpc>
                <a:spcPct val="105000"/>
              </a:lnSpc>
            </a:pPr>
            <a:r>
              <a:rPr lang="fr-FR" smtClean="0">
                <a:solidFill>
                  <a:schemeClr val="accent1"/>
                </a:solidFill>
              </a:rPr>
              <a:t>After the draft was ready is was published in all the newspapers. </a:t>
            </a:r>
          </a:p>
          <a:p>
            <a:pPr eaLnBrk="1" hangingPunct="1">
              <a:lnSpc>
                <a:spcPct val="105000"/>
              </a:lnSpc>
            </a:pPr>
            <a:r>
              <a:rPr lang="fr-FR" smtClean="0">
                <a:solidFill>
                  <a:schemeClr val="accent1"/>
                </a:solidFill>
              </a:rPr>
              <a:t> this was done to enable the people to read the draft and give their views on it.</a:t>
            </a:r>
          </a:p>
          <a:p>
            <a:pPr eaLnBrk="1" hangingPunct="1">
              <a:lnSpc>
                <a:spcPct val="105000"/>
              </a:lnSpc>
            </a:pPr>
            <a:r>
              <a:rPr lang="fr-FR" smtClean="0">
                <a:solidFill>
                  <a:schemeClr val="accent1"/>
                </a:solidFill>
              </a:rPr>
              <a:t>It was discussed at great length.</a:t>
            </a:r>
          </a:p>
          <a:p>
            <a:pPr eaLnBrk="1" hangingPunct="1">
              <a:lnSpc>
                <a:spcPct val="105000"/>
              </a:lnSpc>
            </a:pPr>
            <a:r>
              <a:rPr lang="fr-FR" smtClean="0">
                <a:solidFill>
                  <a:schemeClr val="accent1"/>
                </a:solidFill>
              </a:rPr>
              <a:t>The session were attended by hundreds of people and the press.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3945" y="365125"/>
            <a:ext cx="8800207" cy="6707188"/>
          </a:xfrm>
          <a:prstGeom prst="rect">
            <a:avLst/>
          </a:prstGeom>
        </p:spPr>
      </p:pic>
    </p:spTree>
    <p:extLst>
      <p:ext uri="{BB962C8B-B14F-4D97-AF65-F5344CB8AC3E}">
        <p14:creationId xmlns:p14="http://schemas.microsoft.com/office/powerpoint/2010/main" xmlns="" val="90602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7269" y="868165"/>
            <a:ext cx="7391102" cy="5283596"/>
          </a:xfrm>
          <a:prstGeom prst="rect">
            <a:avLst/>
          </a:prstGeom>
        </p:spPr>
      </p:pic>
    </p:spTree>
    <p:extLst>
      <p:ext uri="{BB962C8B-B14F-4D97-AF65-F5344CB8AC3E}">
        <p14:creationId xmlns:p14="http://schemas.microsoft.com/office/powerpoint/2010/main" xmlns="" val="412279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Philosophy of the Indian Constitution</a:t>
            </a:r>
            <a:endParaRPr lang="en-US" dirty="0"/>
          </a:p>
        </p:txBody>
      </p:sp>
      <p:sp>
        <p:nvSpPr>
          <p:cNvPr id="3" name="Content Placeholder 2"/>
          <p:cNvSpPr>
            <a:spLocks noGrp="1"/>
          </p:cNvSpPr>
          <p:nvPr>
            <p:ph idx="1"/>
          </p:nvPr>
        </p:nvSpPr>
        <p:spPr/>
        <p:txBody>
          <a:bodyPr/>
          <a:lstStyle/>
          <a:p>
            <a:pPr algn="just"/>
            <a:r>
              <a:rPr lang="en-IN" dirty="0" smtClean="0"/>
              <a:t>Every constitution is guided by some philosophy and in the case of India it has to be gleaned from the Preamble, though non-</a:t>
            </a:r>
            <a:r>
              <a:rPr lang="en-IN" dirty="0" err="1" smtClean="0"/>
              <a:t>justiciable</a:t>
            </a:r>
            <a:r>
              <a:rPr lang="en-IN" dirty="0" smtClean="0"/>
              <a:t> in its nature, nevertheless important guiding idiom for the governance of India. Every single affirmation is a pledge we have committed for ourselves to realize and the government has to strive continuously for that.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BB92ECE-3CF8-4C32-833F-22E17A722291}" type="slidenum">
              <a:rPr lang="es-ES"/>
              <a:pPr/>
              <a:t>24</a:t>
            </a:fld>
            <a:endParaRPr lang="es-ES"/>
          </a:p>
        </p:txBody>
      </p:sp>
      <p:sp>
        <p:nvSpPr>
          <p:cNvPr id="27651"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The Preamble to Constitution of India.</a:t>
            </a:r>
          </a:p>
        </p:txBody>
      </p:sp>
      <p:pic>
        <p:nvPicPr>
          <p:cNvPr id="27653"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7654"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27655" name="Text Box 6"/>
          <p:cNvSpPr txBox="1">
            <a:spLocks noChangeArrowheads="1"/>
          </p:cNvSpPr>
          <p:nvPr/>
        </p:nvSpPr>
        <p:spPr bwMode="auto">
          <a:xfrm>
            <a:off x="0" y="1557338"/>
            <a:ext cx="9144000" cy="581025"/>
          </a:xfrm>
          <a:prstGeom prst="rect">
            <a:avLst/>
          </a:prstGeom>
          <a:noFill/>
          <a:ln w="9525" algn="ctr">
            <a:noFill/>
            <a:miter lim="800000"/>
            <a:headEnd/>
            <a:tailEnd/>
          </a:ln>
        </p:spPr>
        <p:txBody>
          <a:bodyPr>
            <a:spAutoFit/>
          </a:bodyPr>
          <a:lstStyle/>
          <a:p>
            <a:r>
              <a:rPr lang="en-US" sz="1600" b="1">
                <a:solidFill>
                  <a:srgbClr val="000000"/>
                </a:solidFill>
              </a:rPr>
              <a:t>The Preamble to the Constitution of India is a brief introductory statement that sets out the guiding purpose and principles of the document.</a:t>
            </a:r>
            <a:r>
              <a:rPr lang="en-US" sz="1600">
                <a:solidFill>
                  <a:srgbClr val="000000"/>
                </a:solidFill>
              </a:rPr>
              <a:t> </a:t>
            </a:r>
            <a:endParaRPr lang="en-US" sz="1600"/>
          </a:p>
        </p:txBody>
      </p:sp>
      <p:sp>
        <p:nvSpPr>
          <p:cNvPr id="281607" name="AutoShape 7"/>
          <p:cNvSpPr>
            <a:spLocks noChangeArrowheads="1"/>
          </p:cNvSpPr>
          <p:nvPr/>
        </p:nvSpPr>
        <p:spPr bwMode="auto">
          <a:xfrm>
            <a:off x="369888" y="2254250"/>
            <a:ext cx="8378825" cy="4090988"/>
          </a:xfrm>
          <a:prstGeom prst="roundRect">
            <a:avLst>
              <a:gd name="adj" fmla="val 16667"/>
            </a:avLst>
          </a:prstGeom>
          <a:solidFill>
            <a:srgbClr val="3399FF"/>
          </a:solidFill>
          <a:ln w="9525" algn="ctr">
            <a:solidFill>
              <a:schemeClr val="accent2"/>
            </a:solidFill>
            <a:round/>
            <a:headEnd/>
            <a:tailEnd/>
          </a:ln>
        </p:spPr>
        <p:txBody>
          <a:bodyPr anchor="ctr">
            <a:spAutoFit/>
          </a:bodyPr>
          <a:lstStyle/>
          <a:p>
            <a:r>
              <a:rPr lang="en-US" sz="1800" b="1">
                <a:solidFill>
                  <a:schemeClr val="bg1"/>
                </a:solidFill>
              </a:rPr>
              <a:t>WE, THE PEOPLE OF INDIA,</a:t>
            </a:r>
            <a:r>
              <a:rPr lang="en-US" sz="1800">
                <a:solidFill>
                  <a:schemeClr val="bg1"/>
                </a:solidFill>
              </a:rPr>
              <a:t> having solemnly resolved to constitute India into a </a:t>
            </a:r>
            <a:r>
              <a:rPr lang="en-US" sz="1800" b="1">
                <a:solidFill>
                  <a:srgbClr val="FFFF00"/>
                </a:solidFill>
              </a:rPr>
              <a:t>SOVEREIGN</a:t>
            </a:r>
            <a:r>
              <a:rPr lang="en-US" sz="1800" b="1">
                <a:solidFill>
                  <a:schemeClr val="bg1"/>
                </a:solidFill>
              </a:rPr>
              <a:t> </a:t>
            </a:r>
            <a:r>
              <a:rPr lang="en-US" sz="1800" b="1">
                <a:solidFill>
                  <a:srgbClr val="FFFF00"/>
                </a:solidFill>
              </a:rPr>
              <a:t>SOCIALIST</a:t>
            </a:r>
            <a:r>
              <a:rPr lang="en-US" sz="1800" b="1">
                <a:solidFill>
                  <a:schemeClr val="bg1"/>
                </a:solidFill>
              </a:rPr>
              <a:t> </a:t>
            </a:r>
            <a:r>
              <a:rPr lang="en-US" sz="1800" b="1">
                <a:solidFill>
                  <a:srgbClr val="FFFF00"/>
                </a:solidFill>
              </a:rPr>
              <a:t>SECULAR</a:t>
            </a:r>
            <a:r>
              <a:rPr lang="en-US" sz="1800" b="1">
                <a:solidFill>
                  <a:schemeClr val="bg1"/>
                </a:solidFill>
              </a:rPr>
              <a:t> </a:t>
            </a:r>
            <a:r>
              <a:rPr lang="en-US" sz="1800" b="1">
                <a:solidFill>
                  <a:srgbClr val="FFFF00"/>
                </a:solidFill>
              </a:rPr>
              <a:t>DEMOCRATIC</a:t>
            </a:r>
            <a:r>
              <a:rPr lang="en-US" sz="1800" b="1">
                <a:solidFill>
                  <a:schemeClr val="bg1"/>
                </a:solidFill>
              </a:rPr>
              <a:t> </a:t>
            </a:r>
            <a:r>
              <a:rPr lang="en-US" sz="1800" b="1">
                <a:solidFill>
                  <a:srgbClr val="FFFF00"/>
                </a:solidFill>
              </a:rPr>
              <a:t>REPUBLIC</a:t>
            </a:r>
            <a:r>
              <a:rPr lang="en-US" sz="1800">
                <a:solidFill>
                  <a:schemeClr val="bg1"/>
                </a:solidFill>
              </a:rPr>
              <a:t> and to secure to all its citizens: </a:t>
            </a:r>
            <a:br>
              <a:rPr lang="en-US" sz="1800">
                <a:solidFill>
                  <a:schemeClr val="bg1"/>
                </a:solidFill>
              </a:rPr>
            </a:br>
            <a:r>
              <a:rPr lang="en-US" sz="1000">
                <a:solidFill>
                  <a:schemeClr val="bg1"/>
                </a:solidFill>
              </a:rPr>
              <a:t/>
            </a:r>
            <a:br>
              <a:rPr lang="en-US" sz="1000">
                <a:solidFill>
                  <a:schemeClr val="bg1"/>
                </a:solidFill>
              </a:rPr>
            </a:br>
            <a:r>
              <a:rPr lang="en-US" sz="1800" b="1">
                <a:solidFill>
                  <a:schemeClr val="bg1"/>
                </a:solidFill>
              </a:rPr>
              <a:t>JUSTICE</a:t>
            </a:r>
            <a:r>
              <a:rPr lang="en-US" sz="1800">
                <a:solidFill>
                  <a:schemeClr val="bg1"/>
                </a:solidFill>
              </a:rPr>
              <a:t>, social, economic and political;</a:t>
            </a:r>
            <a:br>
              <a:rPr lang="en-US" sz="1800">
                <a:solidFill>
                  <a:schemeClr val="bg1"/>
                </a:solidFill>
              </a:rPr>
            </a:br>
            <a:r>
              <a:rPr lang="en-US" sz="1800" b="1">
                <a:solidFill>
                  <a:schemeClr val="bg1"/>
                </a:solidFill>
              </a:rPr>
              <a:t>LIBERTY</a:t>
            </a:r>
            <a:r>
              <a:rPr lang="en-US" sz="1800">
                <a:solidFill>
                  <a:schemeClr val="bg1"/>
                </a:solidFill>
              </a:rPr>
              <a:t> of thought, expression, belief, faith and worship; </a:t>
            </a:r>
            <a:br>
              <a:rPr lang="en-US" sz="1800">
                <a:solidFill>
                  <a:schemeClr val="bg1"/>
                </a:solidFill>
              </a:rPr>
            </a:br>
            <a:r>
              <a:rPr lang="en-US" sz="1800" b="1">
                <a:solidFill>
                  <a:schemeClr val="bg1"/>
                </a:solidFill>
              </a:rPr>
              <a:t>EQUALITY</a:t>
            </a:r>
            <a:r>
              <a:rPr lang="en-US" sz="1800">
                <a:solidFill>
                  <a:schemeClr val="bg1"/>
                </a:solidFill>
              </a:rPr>
              <a:t> of status and of opportunity; </a:t>
            </a:r>
            <a:br>
              <a:rPr lang="en-US" sz="1800">
                <a:solidFill>
                  <a:schemeClr val="bg1"/>
                </a:solidFill>
              </a:rPr>
            </a:br>
            <a:r>
              <a:rPr lang="en-US" sz="1800">
                <a:solidFill>
                  <a:schemeClr val="bg1"/>
                </a:solidFill>
              </a:rPr>
              <a:t>and to promote among them all</a:t>
            </a:r>
            <a:br>
              <a:rPr lang="en-US" sz="1800">
                <a:solidFill>
                  <a:schemeClr val="bg1"/>
                </a:solidFill>
              </a:rPr>
            </a:br>
            <a:r>
              <a:rPr lang="en-US" sz="1800" b="1">
                <a:solidFill>
                  <a:schemeClr val="bg1"/>
                </a:solidFill>
              </a:rPr>
              <a:t>FRATERNITY</a:t>
            </a:r>
            <a:r>
              <a:rPr lang="en-US" sz="1800">
                <a:solidFill>
                  <a:schemeClr val="bg1"/>
                </a:solidFill>
              </a:rPr>
              <a:t> assuring the dignity of the individual and the unity and integrity of the Nation; </a:t>
            </a:r>
            <a:br>
              <a:rPr lang="en-US" sz="1800">
                <a:solidFill>
                  <a:schemeClr val="bg1"/>
                </a:solidFill>
              </a:rPr>
            </a:br>
            <a:r>
              <a:rPr lang="en-US" sz="1000">
                <a:solidFill>
                  <a:schemeClr val="bg1"/>
                </a:solidFill>
              </a:rPr>
              <a:t/>
            </a:r>
            <a:br>
              <a:rPr lang="en-US" sz="1000">
                <a:solidFill>
                  <a:schemeClr val="bg1"/>
                </a:solidFill>
              </a:rPr>
            </a:br>
            <a:r>
              <a:rPr lang="en-US" sz="1800" b="1">
                <a:solidFill>
                  <a:schemeClr val="bg1"/>
                </a:solidFill>
              </a:rPr>
              <a:t>IN OUR CONSTITUENT ASSEMBLY</a:t>
            </a:r>
            <a:r>
              <a:rPr lang="en-US" sz="1800">
                <a:solidFill>
                  <a:schemeClr val="bg1"/>
                </a:solidFill>
              </a:rPr>
              <a:t> this twenty-sixth day of November, 1949, do </a:t>
            </a:r>
            <a:r>
              <a:rPr lang="en-US" sz="1800" b="1">
                <a:solidFill>
                  <a:schemeClr val="bg1"/>
                </a:solidFill>
              </a:rPr>
              <a:t>HEREBY ADOPT, ENACT AND GIVE TO OURSELVES THIS CONSTITUTION.</a:t>
            </a:r>
            <a:r>
              <a:rPr lang="en-US"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81607"/>
                                        </p:tgtEl>
                                        <p:attrNameLst>
                                          <p:attrName>style.visibility</p:attrName>
                                        </p:attrNameLst>
                                      </p:cBhvr>
                                      <p:to>
                                        <p:strVal val="visible"/>
                                      </p:to>
                                    </p:set>
                                    <p:animEffect transition="in" filter="fade">
                                      <p:cBhvr>
                                        <p:cTn id="7" dur="500"/>
                                        <p:tgtEl>
                                          <p:spTgt spid="281607"/>
                                        </p:tgtEl>
                                      </p:cBhvr>
                                    </p:animEffect>
                                    <p:anim calcmode="lin" valueType="num">
                                      <p:cBhvr>
                                        <p:cTn id="8" dur="500" fill="hold"/>
                                        <p:tgtEl>
                                          <p:spTgt spid="281607"/>
                                        </p:tgtEl>
                                        <p:attrNameLst>
                                          <p:attrName>ppt_x</p:attrName>
                                        </p:attrNameLst>
                                      </p:cBhvr>
                                      <p:tavLst>
                                        <p:tav tm="0">
                                          <p:val>
                                            <p:strVal val="#ppt_x-.1"/>
                                          </p:val>
                                        </p:tav>
                                        <p:tav tm="100000">
                                          <p:val>
                                            <p:strVal val="#ppt_x"/>
                                          </p:val>
                                        </p:tav>
                                      </p:tavLst>
                                    </p:anim>
                                    <p:anim calcmode="lin" valueType="num">
                                      <p:cBhvr>
                                        <p:cTn id="9" dur="500" fill="hold"/>
                                        <p:tgtEl>
                                          <p:spTgt spid="281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76C99F6B-9F8C-496F-B520-06826BB08CBA}" type="slidenum">
              <a:rPr lang="es-ES"/>
              <a:pPr/>
              <a:t>25</a:t>
            </a:fld>
            <a:endParaRPr lang="es-ES"/>
          </a:p>
        </p:txBody>
      </p:sp>
      <p:sp>
        <p:nvSpPr>
          <p:cNvPr id="28675"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IN" sz="2800" dirty="0" smtClean="0">
                <a:solidFill>
                  <a:schemeClr val="bg1"/>
                </a:solidFill>
              </a:rPr>
              <a:t>Explanation to the Preamble</a:t>
            </a:r>
            <a:endParaRPr lang="en-US" sz="2800" dirty="0" smtClean="0">
              <a:solidFill>
                <a:schemeClr val="bg1"/>
              </a:solidFill>
            </a:endParaRPr>
          </a:p>
        </p:txBody>
      </p:sp>
      <p:pic>
        <p:nvPicPr>
          <p:cNvPr id="28677"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28678"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28679" name="Text Box 6"/>
          <p:cNvSpPr txBox="1">
            <a:spLocks noChangeArrowheads="1"/>
          </p:cNvSpPr>
          <p:nvPr/>
        </p:nvSpPr>
        <p:spPr bwMode="auto">
          <a:xfrm>
            <a:off x="0" y="1600200"/>
            <a:ext cx="9144000" cy="4664075"/>
          </a:xfrm>
          <a:prstGeom prst="rect">
            <a:avLst/>
          </a:prstGeom>
          <a:noFill/>
          <a:ln w="9525" algn="ctr">
            <a:noFill/>
            <a:miter lim="800000"/>
            <a:headEnd/>
            <a:tailEnd/>
          </a:ln>
        </p:spPr>
        <p:txBody>
          <a:bodyPr>
            <a:spAutoFit/>
          </a:bodyPr>
          <a:lstStyle/>
          <a:p>
            <a:pPr marL="342900" indent="-342900"/>
            <a:r>
              <a:rPr lang="en-US"/>
              <a:t>The first words of the Preamble - </a:t>
            </a:r>
            <a:r>
              <a:rPr lang="en-US" b="1"/>
              <a:t>"We, the people"</a:t>
            </a:r>
            <a:r>
              <a:rPr lang="en-US"/>
              <a:t> - signifies that power is ultimately vested in the hands of the People of India. So far the Preamble has been amended only once in 1976 by 42</a:t>
            </a:r>
            <a:r>
              <a:rPr lang="en-US" baseline="30000"/>
              <a:t>nd</a:t>
            </a:r>
            <a:r>
              <a:rPr lang="en-US"/>
              <a:t> amendment (change) which inserted the words Socialism, Secularism and Integrity. </a:t>
            </a:r>
            <a:r>
              <a:rPr lang="en-US" b="1"/>
              <a:t>A brief description of these concepts are as follows</a:t>
            </a:r>
            <a:r>
              <a:rPr lang="en-US"/>
              <a:t> (in the order they come in Preamble)-</a:t>
            </a:r>
          </a:p>
          <a:p>
            <a:pPr marL="342900" indent="-342900"/>
            <a:endParaRPr lang="en-US"/>
          </a:p>
          <a:p>
            <a:pPr marL="342900" indent="-342900">
              <a:buFontTx/>
              <a:buAutoNum type="arabicPeriod"/>
            </a:pPr>
            <a:r>
              <a:rPr lang="en-US" b="1"/>
              <a:t>Sovereign-</a:t>
            </a:r>
            <a:r>
              <a:rPr lang="en-US"/>
              <a:t> It means free to follow internal and external Policies.</a:t>
            </a:r>
          </a:p>
          <a:p>
            <a:pPr marL="342900" indent="-342900">
              <a:buFontTx/>
              <a:buAutoNum type="arabicPeriod"/>
            </a:pPr>
            <a:endParaRPr lang="en-US"/>
          </a:p>
          <a:p>
            <a:pPr marL="342900" indent="-342900">
              <a:buFontTx/>
              <a:buAutoNum type="arabicPeriod"/>
            </a:pPr>
            <a:r>
              <a:rPr lang="en-US" b="1"/>
              <a:t>Secular-</a:t>
            </a:r>
            <a:r>
              <a:rPr lang="en-US"/>
              <a:t> It means no particular Religion is preferred.</a:t>
            </a:r>
          </a:p>
          <a:p>
            <a:pPr marL="342900" indent="-342900">
              <a:buFontTx/>
              <a:buAutoNum type="arabicPeriod"/>
            </a:pPr>
            <a:endParaRPr lang="en-US"/>
          </a:p>
          <a:p>
            <a:pPr marL="342900" indent="-342900">
              <a:buFontTx/>
              <a:buAutoNum type="arabicPeriod"/>
            </a:pPr>
            <a:r>
              <a:rPr lang="en-US" b="1"/>
              <a:t>Socialist-</a:t>
            </a:r>
            <a:r>
              <a:rPr lang="en-US"/>
              <a:t> It means no concentration of Power and Money.</a:t>
            </a:r>
          </a:p>
          <a:p>
            <a:pPr marL="342900" indent="-342900">
              <a:buFontTx/>
              <a:buAutoNum type="arabicPeriod"/>
            </a:pPr>
            <a:endParaRPr lang="en-US"/>
          </a:p>
          <a:p>
            <a:pPr marL="342900" indent="-342900">
              <a:buFontTx/>
              <a:buAutoNum type="arabicPeriod"/>
            </a:pPr>
            <a:r>
              <a:rPr lang="en-US" b="1"/>
              <a:t>Democratic-</a:t>
            </a:r>
            <a:r>
              <a:rPr lang="en-US"/>
              <a:t> It means rule by elected representative of the People of India.</a:t>
            </a:r>
          </a:p>
          <a:p>
            <a:pPr marL="342900" indent="-342900">
              <a:buFontTx/>
              <a:buAutoNum type="arabicPeriod"/>
            </a:pPr>
            <a:endParaRPr lang="en-US"/>
          </a:p>
          <a:p>
            <a:pPr marL="342900" indent="-342900">
              <a:buFontTx/>
              <a:buAutoNum type="arabicPeriod"/>
            </a:pPr>
            <a:r>
              <a:rPr lang="en-US" b="1"/>
              <a:t>Republic-</a:t>
            </a:r>
            <a:r>
              <a:rPr lang="en-US"/>
              <a:t> It means no room for hereditary ruler or monarch.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defRPr/>
            </a:pPr>
            <a:r>
              <a:rPr lang="en-US" u="sng" dirty="0" smtClean="0">
                <a:latin typeface="Berlin Sans FB" pitchFamily="34" charset="0"/>
              </a:rPr>
              <a:t>Sovereign ,Socialist ,</a:t>
            </a:r>
            <a:r>
              <a:rPr lang="en-US" u="sng" dirty="0" err="1" smtClean="0">
                <a:latin typeface="Berlin Sans FB" pitchFamily="34" charset="0"/>
              </a:rPr>
              <a:t>Secular,Democratic</a:t>
            </a:r>
            <a:r>
              <a:rPr lang="en-US" u="sng" dirty="0" smtClean="0">
                <a:latin typeface="Berlin Sans FB" pitchFamily="34" charset="0"/>
              </a:rPr>
              <a:t>, Republic</a:t>
            </a:r>
          </a:p>
        </p:txBody>
      </p:sp>
      <p:sp>
        <p:nvSpPr>
          <p:cNvPr id="61443" name="Rectangle 3"/>
          <p:cNvSpPr>
            <a:spLocks noGrp="1" noChangeArrowheads="1"/>
          </p:cNvSpPr>
          <p:nvPr>
            <p:ph type="body" idx="1"/>
          </p:nvPr>
        </p:nvSpPr>
        <p:spPr/>
        <p:txBody>
          <a:bodyPr/>
          <a:lstStyle/>
          <a:p>
            <a:pPr eaLnBrk="1" hangingPunct="1">
              <a:defRPr/>
            </a:pPr>
            <a:r>
              <a:rPr lang="en-US" sz="2400" dirty="0" smtClean="0">
                <a:latin typeface="Berlin Sans FB" pitchFamily="34" charset="0"/>
              </a:rPr>
              <a:t>India has been declared a sovereign, secular, Democratic, Republic through the Preamble of the Constitution of India.</a:t>
            </a:r>
          </a:p>
          <a:p>
            <a:pPr eaLnBrk="1" hangingPunct="1">
              <a:defRPr/>
            </a:pPr>
            <a:r>
              <a:rPr lang="en-US" sz="2400" dirty="0" smtClean="0">
                <a:latin typeface="Berlin Sans FB" pitchFamily="34" charset="0"/>
              </a:rPr>
              <a:t>Sovereign State –India is free to formulate its internal and foreign policy and free to maintain relations with any foreign state.</a:t>
            </a:r>
          </a:p>
          <a:p>
            <a:pPr eaLnBrk="1" hangingPunct="1">
              <a:defRPr/>
            </a:pPr>
            <a:r>
              <a:rPr lang="en-US" sz="2400" dirty="0" smtClean="0">
                <a:latin typeface="Berlin Sans FB" pitchFamily="34" charset="0"/>
              </a:rPr>
              <a:t>Socialist State- The aim of the state is to establish socialist society which is free from exploitation of man by man and in which social economic and political justice is provided to all.</a:t>
            </a:r>
          </a:p>
          <a:p>
            <a:pPr eaLnBrk="1" hangingPunct="1">
              <a:defRPr/>
            </a:pPr>
            <a:r>
              <a:rPr lang="en-US" sz="2400" dirty="0" smtClean="0">
                <a:latin typeface="Berlin Sans FB" pitchFamily="34" charset="0"/>
              </a:rPr>
              <a:t>Secular State- The state has no religion of its own, it does not discriminate against any religion by imposing restrictions upon it</a:t>
            </a:r>
          </a:p>
          <a:p>
            <a:pPr eaLnBrk="1" hangingPunct="1">
              <a:defRPr/>
            </a:pPr>
            <a:endParaRPr lang="en-US" dirty="0" smtClean="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4743" y="236140"/>
            <a:ext cx="8558125" cy="6175376"/>
          </a:xfrm>
          <a:prstGeom prst="rect">
            <a:avLst/>
          </a:prstGeom>
        </p:spPr>
      </p:pic>
    </p:spTree>
    <p:extLst>
      <p:ext uri="{BB962C8B-B14F-4D97-AF65-F5344CB8AC3E}">
        <p14:creationId xmlns:p14="http://schemas.microsoft.com/office/powerpoint/2010/main" xmlns="" val="129445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110" y="164704"/>
            <a:ext cx="8692070" cy="6264671"/>
          </a:xfrm>
          <a:prstGeom prst="rect">
            <a:avLst/>
          </a:prstGeom>
        </p:spPr>
      </p:pic>
    </p:spTree>
    <p:extLst>
      <p:ext uri="{BB962C8B-B14F-4D97-AF65-F5344CB8AC3E}">
        <p14:creationId xmlns:p14="http://schemas.microsoft.com/office/powerpoint/2010/main" xmlns="" val="46174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51BB3C9A-26A4-431E-93F8-FE6B8E0AF1B0}" type="slidenum">
              <a:rPr lang="es-ES"/>
              <a:pPr/>
              <a:t>29</a:t>
            </a:fld>
            <a:endParaRPr lang="es-ES"/>
          </a:p>
        </p:txBody>
      </p:sp>
      <p:pic>
        <p:nvPicPr>
          <p:cNvPr id="35845"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35846"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35847" name="Text Box 10"/>
          <p:cNvSpPr txBox="1">
            <a:spLocks noChangeArrowheads="1"/>
          </p:cNvSpPr>
          <p:nvPr/>
        </p:nvSpPr>
        <p:spPr bwMode="auto">
          <a:xfrm>
            <a:off x="0" y="1600200"/>
            <a:ext cx="9144000" cy="4822825"/>
          </a:xfrm>
          <a:prstGeom prst="rect">
            <a:avLst/>
          </a:prstGeom>
          <a:noFill/>
          <a:ln w="9525" algn="ctr">
            <a:noFill/>
            <a:miter lim="800000"/>
            <a:headEnd/>
            <a:tailEnd/>
          </a:ln>
        </p:spPr>
        <p:txBody>
          <a:bodyPr>
            <a:spAutoFit/>
          </a:bodyPr>
          <a:lstStyle/>
          <a:p>
            <a:pPr marL="342900" indent="-342900"/>
            <a:r>
              <a:rPr lang="en-US"/>
              <a:t>Different elements of constitution are described as follows:-</a:t>
            </a:r>
          </a:p>
          <a:p>
            <a:pPr marL="342900" indent="-342900"/>
            <a:endParaRPr lang="en-US"/>
          </a:p>
          <a:p>
            <a:pPr marL="342900" indent="-342900"/>
            <a:r>
              <a:rPr lang="en-US"/>
              <a:t>1.</a:t>
            </a:r>
            <a:r>
              <a:rPr lang="en-US" b="1"/>
              <a:t> </a:t>
            </a:r>
            <a:r>
              <a:rPr lang="en-US" b="1" u="sng"/>
              <a:t>Preamble (1)</a:t>
            </a:r>
            <a:r>
              <a:rPr lang="en-US"/>
              <a:t> - The Preamble to the Constitution of India is a brief introductory statement that sets out the guiding purpose and principles of the document. </a:t>
            </a:r>
          </a:p>
          <a:p>
            <a:pPr marL="342900" indent="-342900"/>
            <a:endParaRPr lang="en-US" sz="1000"/>
          </a:p>
          <a:p>
            <a:pPr marL="342900" indent="-342900"/>
            <a:r>
              <a:rPr lang="en-US"/>
              <a:t>2.</a:t>
            </a:r>
            <a:r>
              <a:rPr lang="en-US" b="1"/>
              <a:t> </a:t>
            </a:r>
            <a:r>
              <a:rPr lang="en-US" b="1" u="sng"/>
              <a:t>Parts (25)</a:t>
            </a:r>
            <a:r>
              <a:rPr lang="en-US"/>
              <a:t> – The individual Articles of the Constitution are grouped together into the following Parts:</a:t>
            </a:r>
          </a:p>
          <a:p>
            <a:pPr marL="342900" indent="-342900">
              <a:buFontTx/>
              <a:buAutoNum type="arabicPeriod"/>
            </a:pPr>
            <a:r>
              <a:rPr lang="en-US" sz="1600"/>
              <a:t>Part I – Union and its Territory</a:t>
            </a:r>
          </a:p>
          <a:p>
            <a:pPr marL="342900" indent="-342900">
              <a:buFontTx/>
              <a:buAutoNum type="arabicPeriod"/>
            </a:pPr>
            <a:r>
              <a:rPr lang="en-US" sz="1600"/>
              <a:t>Part II – Citizenship.</a:t>
            </a:r>
          </a:p>
          <a:p>
            <a:pPr marL="342900" indent="-342900">
              <a:buFontTx/>
              <a:buAutoNum type="arabicPeriod"/>
            </a:pPr>
            <a:r>
              <a:rPr lang="en-US" sz="1600"/>
              <a:t>Part III – Fundamental Rights.</a:t>
            </a:r>
          </a:p>
          <a:p>
            <a:pPr marL="342900" indent="-342900">
              <a:buFontTx/>
              <a:buAutoNum type="arabicPeriod"/>
            </a:pPr>
            <a:r>
              <a:rPr lang="en-US" sz="1600"/>
              <a:t>Part IV – Directive Principles of State Policy.</a:t>
            </a:r>
          </a:p>
          <a:p>
            <a:pPr marL="342900" indent="-342900">
              <a:buFontTx/>
              <a:buAutoNum type="arabicPeriod"/>
            </a:pPr>
            <a:r>
              <a:rPr lang="en-US" sz="1600"/>
              <a:t>Part IVA – Fundamental Duties.</a:t>
            </a:r>
          </a:p>
          <a:p>
            <a:pPr marL="342900" indent="-342900">
              <a:buFontTx/>
              <a:buAutoNum type="arabicPeriod"/>
            </a:pPr>
            <a:r>
              <a:rPr lang="en-US" sz="1600"/>
              <a:t>Part V – The Union.</a:t>
            </a:r>
          </a:p>
          <a:p>
            <a:pPr marL="342900" indent="-342900">
              <a:buFontTx/>
              <a:buAutoNum type="arabicPeriod"/>
            </a:pPr>
            <a:r>
              <a:rPr lang="en-US" sz="1600"/>
              <a:t>Part VI – The States.</a:t>
            </a:r>
          </a:p>
          <a:p>
            <a:pPr marL="342900" indent="-342900">
              <a:buFontTx/>
              <a:buAutoNum type="arabicPeriod"/>
            </a:pPr>
            <a:r>
              <a:rPr lang="en-US" sz="1600"/>
              <a:t>Part VII – States in the B part of the First schedule (Repealed).</a:t>
            </a:r>
          </a:p>
          <a:p>
            <a:pPr marL="342900" indent="-342900">
              <a:buFontTx/>
              <a:buAutoNum type="arabicPeriod"/>
            </a:pPr>
            <a:r>
              <a:rPr lang="en-US" sz="1600"/>
              <a:t>Part VIII – The Union Territories</a:t>
            </a:r>
          </a:p>
          <a:p>
            <a:pPr marL="342900" indent="-342900">
              <a:buFontTx/>
              <a:buAutoNum type="arabicPeriod"/>
            </a:pPr>
            <a:r>
              <a:rPr lang="en-US" sz="1600"/>
              <a:t>Part IX – The Panchayats.</a:t>
            </a:r>
          </a:p>
        </p:txBody>
      </p:sp>
      <p:sp>
        <p:nvSpPr>
          <p:cNvPr id="8" name="Title 7"/>
          <p:cNvSpPr>
            <a:spLocks noGrp="1"/>
          </p:cNvSpPr>
          <p:nvPr>
            <p:ph type="title"/>
          </p:nvPr>
        </p:nvSpPr>
        <p:spPr/>
        <p:txBody>
          <a:bodyPr>
            <a:normAutofit/>
          </a:bodyPr>
          <a:lstStyle/>
          <a:p>
            <a:r>
              <a:rPr lang="en-IN" sz="3600" dirty="0" smtClean="0"/>
              <a:t>Structure of the Constitution</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2999013-60F8-44AD-B9F6-8C0F40851E25}" type="slidenum">
              <a:rPr lang="es-ES"/>
              <a:pPr/>
              <a:t>3</a:t>
            </a:fld>
            <a:endParaRPr lang="es-ES"/>
          </a:p>
        </p:txBody>
      </p:sp>
      <p:sp>
        <p:nvSpPr>
          <p:cNvPr id="219138" name="Rectangle 2"/>
          <p:cNvSpPr>
            <a:spLocks noGrp="1" noChangeArrowheads="1"/>
          </p:cNvSpPr>
          <p:nvPr>
            <p:ph type="title"/>
          </p:nvPr>
        </p:nvSpPr>
        <p:spPr>
          <a:xfrm>
            <a:off x="0" y="981075"/>
            <a:ext cx="9144000" cy="576263"/>
          </a:xfrm>
          <a:solidFill>
            <a:srgbClr val="3399FF"/>
          </a:solidFill>
        </p:spPr>
        <p:txBody>
          <a:bodyPr/>
          <a:lstStyle/>
          <a:p>
            <a:r>
              <a:rPr lang="en-US" sz="2800" dirty="0" smtClean="0">
                <a:solidFill>
                  <a:schemeClr val="bg1"/>
                </a:solidFill>
              </a:rPr>
              <a:t>Why </a:t>
            </a:r>
            <a:r>
              <a:rPr lang="en-US" sz="2800" dirty="0">
                <a:solidFill>
                  <a:schemeClr val="bg1"/>
                </a:solidFill>
              </a:rPr>
              <a:t>Do We Need Constitution?</a:t>
            </a:r>
          </a:p>
        </p:txBody>
      </p:sp>
      <p:pic>
        <p:nvPicPr>
          <p:cNvPr id="219140" name="Picture 4" descr="range56(1)"/>
          <p:cNvPicPr>
            <a:picLocks noChangeAspect="1" noChangeArrowheads="1"/>
          </p:cNvPicPr>
          <p:nvPr/>
        </p:nvPicPr>
        <p:blipFill>
          <a:blip r:embed="rId2"/>
          <a:srcRect/>
          <a:stretch>
            <a:fillRect/>
          </a:stretch>
        </p:blipFill>
        <p:spPr bwMode="auto">
          <a:xfrm>
            <a:off x="0" y="6286500"/>
            <a:ext cx="9236075" cy="571500"/>
          </a:xfrm>
          <a:prstGeom prst="rect">
            <a:avLst/>
          </a:prstGeom>
          <a:noFill/>
        </p:spPr>
      </p:pic>
      <p:pic>
        <p:nvPicPr>
          <p:cNvPr id="219141"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p:spPr>
      </p:pic>
      <p:sp>
        <p:nvSpPr>
          <p:cNvPr id="219142" name="Text Box 6"/>
          <p:cNvSpPr txBox="1">
            <a:spLocks noChangeArrowheads="1"/>
          </p:cNvSpPr>
          <p:nvPr/>
        </p:nvSpPr>
        <p:spPr bwMode="auto">
          <a:xfrm>
            <a:off x="0" y="1628775"/>
            <a:ext cx="9144000" cy="4848225"/>
          </a:xfrm>
          <a:prstGeom prst="rect">
            <a:avLst/>
          </a:prstGeom>
          <a:noFill/>
          <a:ln w="9525" algn="ctr">
            <a:noFill/>
            <a:miter lim="800000"/>
            <a:headEnd/>
            <a:tailEnd/>
          </a:ln>
          <a:effectLst/>
        </p:spPr>
        <p:txBody>
          <a:bodyPr>
            <a:spAutoFit/>
          </a:bodyPr>
          <a:lstStyle/>
          <a:p>
            <a:pPr marL="457200" indent="-457200"/>
            <a:r>
              <a:rPr lang="en-US" b="1" u="sng"/>
              <a:t>In General</a:t>
            </a:r>
            <a:r>
              <a:rPr lang="en-US"/>
              <a:t>-</a:t>
            </a:r>
          </a:p>
          <a:p>
            <a:pPr marL="457200" indent="-457200">
              <a:buFontTx/>
              <a:buAutoNum type="romanUcPeriod"/>
            </a:pPr>
            <a:r>
              <a:rPr lang="en-US"/>
              <a:t>We need a constitution to govern a country properly. </a:t>
            </a:r>
          </a:p>
          <a:p>
            <a:pPr marL="457200" indent="-457200">
              <a:buFontTx/>
              <a:buAutoNum type="romanUcPeriod"/>
            </a:pPr>
            <a:endParaRPr lang="en-US" sz="1800"/>
          </a:p>
          <a:p>
            <a:pPr marL="457200" indent="-457200">
              <a:buFontTx/>
              <a:buAutoNum type="romanUcPeriod"/>
            </a:pPr>
            <a:r>
              <a:rPr lang="en-US"/>
              <a:t>The constitution defines the nature of political system of a country. </a:t>
            </a:r>
          </a:p>
          <a:p>
            <a:pPr marL="457200" indent="-457200">
              <a:buFontTx/>
              <a:buAutoNum type="romanUcPeriod"/>
            </a:pPr>
            <a:endParaRPr lang="en-US" sz="1800"/>
          </a:p>
          <a:p>
            <a:pPr marL="457200" indent="-457200">
              <a:buFontTx/>
              <a:buAutoNum type="romanUcPeriod"/>
            </a:pPr>
            <a:r>
              <a:rPr lang="en-US"/>
              <a:t>sometimes we feel strongly about an issue that might go against our larger interests and the constitution helps us guard against this.</a:t>
            </a:r>
          </a:p>
          <a:p>
            <a:pPr marL="457200" indent="-457200">
              <a:buFontTx/>
              <a:buAutoNum type="romanUcPeriod"/>
            </a:pPr>
            <a:endParaRPr lang="en-US" sz="1800"/>
          </a:p>
          <a:p>
            <a:pPr marL="457200" indent="-457200">
              <a:buFontTx/>
              <a:buAutoNum type="romanUcPeriod"/>
            </a:pPr>
            <a:r>
              <a:rPr lang="en-US"/>
              <a:t>All the 3 organs of government (executive, legislature and judiciary) functions within the constitution. All the 3 organs of government, including ordinary citizens, derive their power and authority (i.e. Fundamental Right) from the constitution. If they act against it, it is unconstitutional and unlawful. </a:t>
            </a:r>
          </a:p>
          <a:p>
            <a:pPr marL="457200" indent="-457200"/>
            <a:endParaRPr lang="en-US" sz="1800"/>
          </a:p>
          <a:p>
            <a:pPr marL="457200" indent="-457200"/>
            <a:r>
              <a:rPr lang="en-US" b="1" u="sng"/>
              <a:t>So constitution is required to have authoritative allocation of power and function, and also to restrict them within its limit.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A6C29665-A5ED-4093-B150-A1AB71B0B08D}" type="slidenum">
              <a:rPr lang="es-ES"/>
              <a:pPr/>
              <a:t>30</a:t>
            </a:fld>
            <a:endParaRPr lang="es-ES"/>
          </a:p>
        </p:txBody>
      </p:sp>
      <p:pic>
        <p:nvPicPr>
          <p:cNvPr id="36869"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36870"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36871" name="Text Box 6"/>
          <p:cNvSpPr txBox="1">
            <a:spLocks noChangeArrowheads="1"/>
          </p:cNvSpPr>
          <p:nvPr/>
        </p:nvSpPr>
        <p:spPr bwMode="auto">
          <a:xfrm>
            <a:off x="0" y="1549400"/>
            <a:ext cx="9326563" cy="4918075"/>
          </a:xfrm>
          <a:prstGeom prst="rect">
            <a:avLst/>
          </a:prstGeom>
          <a:noFill/>
          <a:ln w="9525" algn="ctr">
            <a:noFill/>
            <a:miter lim="800000"/>
            <a:headEnd/>
            <a:tailEnd/>
          </a:ln>
        </p:spPr>
        <p:txBody>
          <a:bodyPr>
            <a:spAutoFit/>
          </a:bodyPr>
          <a:lstStyle/>
          <a:p>
            <a:pPr marL="342900" indent="-342900">
              <a:buFontTx/>
              <a:buAutoNum type="arabicPeriod" startAt="11"/>
            </a:pPr>
            <a:r>
              <a:rPr lang="en-US" sz="1600"/>
              <a:t>Part IXA – The Municipalities. (Part IXB – The Cooperative Societies -not effective yet)</a:t>
            </a:r>
          </a:p>
          <a:p>
            <a:pPr marL="342900" indent="-342900">
              <a:buFontTx/>
              <a:buAutoNum type="arabicPeriod" startAt="11"/>
            </a:pPr>
            <a:r>
              <a:rPr lang="en-US" sz="1600"/>
              <a:t>Part X – The scheduled and Tribal Areas</a:t>
            </a:r>
          </a:p>
          <a:p>
            <a:pPr marL="342900" indent="-342900">
              <a:buFontTx/>
              <a:buAutoNum type="arabicPeriod" startAt="11"/>
            </a:pPr>
            <a:r>
              <a:rPr lang="en-US" sz="1600"/>
              <a:t>Part XI – Relations between the Union and the States.</a:t>
            </a:r>
          </a:p>
          <a:p>
            <a:pPr marL="342900" indent="-342900">
              <a:buFontTx/>
              <a:buAutoNum type="arabicPeriod" startAt="11"/>
            </a:pPr>
            <a:r>
              <a:rPr lang="en-US" sz="1600"/>
              <a:t>Part XII – Finance, Property, Contracts and Suits</a:t>
            </a:r>
          </a:p>
          <a:p>
            <a:pPr marL="342900" indent="-342900">
              <a:buFontTx/>
              <a:buAutoNum type="arabicPeriod" startAt="11"/>
            </a:pPr>
            <a:r>
              <a:rPr lang="en-US" sz="1600"/>
              <a:t>Part XIII – Trade and Commerce within the territory of India</a:t>
            </a:r>
          </a:p>
          <a:p>
            <a:pPr marL="342900" indent="-342900">
              <a:buFontTx/>
              <a:buAutoNum type="arabicPeriod" startAt="11"/>
            </a:pPr>
            <a:r>
              <a:rPr lang="en-US" sz="1600"/>
              <a:t>Part XIV – Services Under the Union, the States.</a:t>
            </a:r>
          </a:p>
          <a:p>
            <a:pPr marL="342900" indent="-342900">
              <a:buFontTx/>
              <a:buAutoNum type="arabicPeriod" startAt="11"/>
            </a:pPr>
            <a:r>
              <a:rPr lang="en-US" sz="1600"/>
              <a:t>Part XIVA – Tribunals.</a:t>
            </a:r>
          </a:p>
          <a:p>
            <a:pPr marL="342900" indent="-342900">
              <a:buFontTx/>
              <a:buAutoNum type="arabicPeriod" startAt="11"/>
            </a:pPr>
            <a:r>
              <a:rPr lang="en-US" sz="1600"/>
              <a:t>Part XV – Elections</a:t>
            </a:r>
          </a:p>
          <a:p>
            <a:pPr marL="342900" indent="-342900">
              <a:buFontTx/>
              <a:buAutoNum type="arabicPeriod" startAt="11"/>
            </a:pPr>
            <a:r>
              <a:rPr lang="en-US" sz="1600"/>
              <a:t>Part XVI – Special Provisions Relating to certain Classes.</a:t>
            </a:r>
          </a:p>
          <a:p>
            <a:pPr marL="342900" indent="-342900">
              <a:buFontTx/>
              <a:buAutoNum type="arabicPeriod" startAt="11"/>
            </a:pPr>
            <a:r>
              <a:rPr lang="en-US" sz="1600"/>
              <a:t>Part XVII – Languages</a:t>
            </a:r>
          </a:p>
          <a:p>
            <a:pPr marL="342900" indent="-342900">
              <a:buFontTx/>
              <a:buAutoNum type="arabicPeriod" startAt="11"/>
            </a:pPr>
            <a:r>
              <a:rPr lang="en-US" sz="1600"/>
              <a:t>Part XVIII – Emergency Provisions</a:t>
            </a:r>
          </a:p>
          <a:p>
            <a:pPr marL="342900" indent="-342900">
              <a:buFontTx/>
              <a:buAutoNum type="arabicPeriod" startAt="11"/>
            </a:pPr>
            <a:r>
              <a:rPr lang="en-US" sz="1600"/>
              <a:t>Part XIX – Miscellaneous</a:t>
            </a:r>
          </a:p>
          <a:p>
            <a:pPr marL="342900" indent="-342900">
              <a:buFontTx/>
              <a:buAutoNum type="arabicPeriod" startAt="11"/>
            </a:pPr>
            <a:r>
              <a:rPr lang="en-US" sz="1600"/>
              <a:t>Part XX – Amendment of the Constitution</a:t>
            </a:r>
          </a:p>
          <a:p>
            <a:pPr marL="342900" indent="-342900">
              <a:buFontTx/>
              <a:buAutoNum type="arabicPeriod" startAt="11"/>
            </a:pPr>
            <a:r>
              <a:rPr lang="en-US" sz="1600"/>
              <a:t>Part XXI – Temporary, Transitional and Special Provisions</a:t>
            </a:r>
          </a:p>
          <a:p>
            <a:pPr marL="342900" indent="-342900">
              <a:buFontTx/>
              <a:buAutoNum type="arabicPeriod" startAt="11"/>
            </a:pPr>
            <a:r>
              <a:rPr lang="en-US" sz="1600"/>
              <a:t>Part XXII – Short title, date of commencement, Authoritative text in Hindi and Repeals</a:t>
            </a:r>
          </a:p>
          <a:p>
            <a:pPr marL="342900" indent="-342900"/>
            <a:endParaRPr lang="en-US" sz="1600"/>
          </a:p>
          <a:p>
            <a:pPr marL="342900" indent="-342900"/>
            <a:r>
              <a:rPr lang="en-US"/>
              <a:t>3. </a:t>
            </a:r>
            <a:r>
              <a:rPr lang="en-US" b="1" u="sng"/>
              <a:t>Article (1-450</a:t>
            </a:r>
            <a:r>
              <a:rPr lang="en-US"/>
              <a:t>) - It is subcategory of different Parts in the constitution which contains detail information of the subject or the Title which an Article represents.</a:t>
            </a:r>
          </a:p>
        </p:txBody>
      </p:sp>
      <p:sp>
        <p:nvSpPr>
          <p:cNvPr id="8" name="Title 7"/>
          <p:cNvSpPr>
            <a:spLocks noGrp="1"/>
          </p:cNvSpPr>
          <p:nvPr>
            <p:ph type="title"/>
          </p:nvPr>
        </p:nvSpPr>
        <p:spPr/>
        <p:txBody>
          <a:bodyPr>
            <a:normAutofit/>
          </a:bodyPr>
          <a:lstStyle/>
          <a:p>
            <a:r>
              <a:rPr lang="en-IN" sz="3600" dirty="0" smtClean="0"/>
              <a:t>Structure of the Constitution</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5591" y="1"/>
            <a:ext cx="8069759" cy="6390779"/>
          </a:xfrm>
          <a:prstGeom prst="rect">
            <a:avLst/>
          </a:prstGeom>
        </p:spPr>
      </p:pic>
    </p:spTree>
    <p:extLst>
      <p:ext uri="{BB962C8B-B14F-4D97-AF65-F5344CB8AC3E}">
        <p14:creationId xmlns:p14="http://schemas.microsoft.com/office/powerpoint/2010/main" xmlns="" val="2528476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FA8CFE32-089B-487D-A65C-97333DED4AB7}" type="slidenum">
              <a:rPr lang="es-ES"/>
              <a:pPr/>
              <a:t>32</a:t>
            </a:fld>
            <a:endParaRPr lang="es-ES"/>
          </a:p>
        </p:txBody>
      </p:sp>
      <p:pic>
        <p:nvPicPr>
          <p:cNvPr id="33797"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33798"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33800" name="Text Box 9"/>
          <p:cNvSpPr txBox="1">
            <a:spLocks noChangeArrowheads="1"/>
          </p:cNvSpPr>
          <p:nvPr/>
        </p:nvSpPr>
        <p:spPr bwMode="auto">
          <a:xfrm>
            <a:off x="0" y="2060575"/>
            <a:ext cx="9144000" cy="4359275"/>
          </a:xfrm>
          <a:prstGeom prst="rect">
            <a:avLst/>
          </a:prstGeom>
          <a:noFill/>
          <a:ln w="9525" algn="ctr">
            <a:noFill/>
            <a:miter lim="800000"/>
            <a:headEnd/>
            <a:tailEnd/>
          </a:ln>
        </p:spPr>
        <p:txBody>
          <a:bodyPr>
            <a:spAutoFit/>
          </a:bodyPr>
          <a:lstStyle/>
          <a:p>
            <a:r>
              <a:rPr lang="en-US" b="1" u="sng"/>
              <a:t>Federal Features-</a:t>
            </a:r>
          </a:p>
          <a:p>
            <a:r>
              <a:rPr lang="en-US"/>
              <a:t>1. Supremacy of the Constitution, </a:t>
            </a:r>
          </a:p>
          <a:p>
            <a:r>
              <a:rPr lang="en-US"/>
              <a:t>2. Division of power between the Union (central Governments) and State, and </a:t>
            </a:r>
          </a:p>
          <a:p>
            <a:r>
              <a:rPr lang="en-US"/>
              <a:t>3. The existence of an independent judiciary in the Indian Constitution.</a:t>
            </a:r>
          </a:p>
          <a:p>
            <a:endParaRPr lang="en-US"/>
          </a:p>
          <a:p>
            <a:r>
              <a:rPr lang="en-US" b="1" u="sng"/>
              <a:t>Unitary Features-</a:t>
            </a:r>
          </a:p>
          <a:p>
            <a:r>
              <a:rPr lang="en-US"/>
              <a:t>1. Single Citizenship </a:t>
            </a:r>
          </a:p>
          <a:p>
            <a:r>
              <a:rPr lang="en-US"/>
              <a:t>2. Single Constitution</a:t>
            </a:r>
          </a:p>
          <a:p>
            <a:r>
              <a:rPr lang="en-US"/>
              <a:t>3. Power of union to override on the state matters</a:t>
            </a:r>
          </a:p>
          <a:p>
            <a:r>
              <a:rPr lang="en-US"/>
              <a:t>4. During emergency the system became virtually unitary</a:t>
            </a:r>
          </a:p>
          <a:p>
            <a:r>
              <a:rPr lang="en-US"/>
              <a:t>5. Changes in the names and boundaries of the states by the Parliament</a:t>
            </a:r>
          </a:p>
          <a:p>
            <a:r>
              <a:rPr lang="en-US"/>
              <a:t>6. Integrated Judiciary System </a:t>
            </a:r>
          </a:p>
          <a:p>
            <a:r>
              <a:rPr lang="en-US"/>
              <a:t>7. Centre appoints the Governors</a:t>
            </a:r>
          </a:p>
          <a:p>
            <a:r>
              <a:rPr lang="en-US"/>
              <a:t>8. Dependence of states on the centre for economic assistance and grants.</a:t>
            </a:r>
          </a:p>
        </p:txBody>
      </p:sp>
      <p:sp>
        <p:nvSpPr>
          <p:cNvPr id="11" name="Title 10"/>
          <p:cNvSpPr>
            <a:spLocks noGrp="1"/>
          </p:cNvSpPr>
          <p:nvPr>
            <p:ph type="title"/>
          </p:nvPr>
        </p:nvSpPr>
        <p:spPr/>
        <p:txBody>
          <a:bodyPr>
            <a:normAutofit/>
          </a:bodyPr>
          <a:lstStyle/>
          <a:p>
            <a:r>
              <a:rPr lang="en-IN" sz="3200" dirty="0" smtClean="0"/>
              <a:t>Features of the Indian Constitution</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7F9DC76B-4B06-4CAE-8BC3-6C21569784A6}" type="slidenum">
              <a:rPr lang="es-ES"/>
              <a:pPr/>
              <a:t>33</a:t>
            </a:fld>
            <a:endParaRPr lang="es-ES"/>
          </a:p>
        </p:txBody>
      </p:sp>
      <p:sp>
        <p:nvSpPr>
          <p:cNvPr id="52227"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Main Characteristics of Constitution of India.</a:t>
            </a:r>
          </a:p>
        </p:txBody>
      </p:sp>
      <p:pic>
        <p:nvPicPr>
          <p:cNvPr id="52229"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52230"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52231" name="Text Box 10"/>
          <p:cNvSpPr txBox="1">
            <a:spLocks noChangeArrowheads="1"/>
          </p:cNvSpPr>
          <p:nvPr/>
        </p:nvSpPr>
        <p:spPr bwMode="auto">
          <a:xfrm>
            <a:off x="65088" y="1547813"/>
            <a:ext cx="9053512" cy="5246687"/>
          </a:xfrm>
          <a:prstGeom prst="rect">
            <a:avLst/>
          </a:prstGeom>
          <a:noFill/>
          <a:ln w="9525" algn="ctr">
            <a:noFill/>
            <a:miter lim="800000"/>
            <a:headEnd/>
            <a:tailEnd/>
          </a:ln>
        </p:spPr>
        <p:txBody>
          <a:bodyPr>
            <a:spAutoFit/>
          </a:bodyPr>
          <a:lstStyle/>
          <a:p>
            <a:pPr marL="342900" indent="-342900"/>
            <a:r>
              <a:rPr lang="en-US"/>
              <a:t>The Constitution of India has some distinct and unique features as compared to other constitutions to the world. As Dr. B.R. Ambedkar, the Chairman of the Drafting Committee puts it, the framers had tried to accumulate and accommodate the best features of other constitutions, keeping in view the peculiar problems and needs of our country. Main Characteristics of Constitution of India are:-</a:t>
            </a:r>
          </a:p>
          <a:p>
            <a:pPr marL="342900" indent="-342900">
              <a:buFontTx/>
              <a:buAutoNum type="arabicPeriod"/>
            </a:pPr>
            <a:r>
              <a:rPr lang="en-US" sz="1800"/>
              <a:t>Longest written constitution.</a:t>
            </a:r>
          </a:p>
          <a:p>
            <a:pPr marL="342900" indent="-342900">
              <a:buFontTx/>
              <a:buAutoNum type="arabicPeriod"/>
            </a:pPr>
            <a:r>
              <a:rPr lang="en-US" sz="1800"/>
              <a:t>Partly Rigid and Partly Flexible</a:t>
            </a:r>
          </a:p>
          <a:p>
            <a:pPr marL="342900" indent="-342900">
              <a:buFontTx/>
              <a:buAutoNum type="arabicPeriod"/>
            </a:pPr>
            <a:r>
              <a:rPr lang="en-US" sz="1800"/>
              <a:t>A Democratic Republic</a:t>
            </a:r>
          </a:p>
          <a:p>
            <a:pPr marL="342900" indent="-342900">
              <a:buFontTx/>
              <a:buAutoNum type="arabicPeriod"/>
            </a:pPr>
            <a:r>
              <a:rPr lang="en-US" sz="1800"/>
              <a:t>Parliamentary System of Government</a:t>
            </a:r>
          </a:p>
          <a:p>
            <a:pPr marL="342900" indent="-342900">
              <a:buFontTx/>
              <a:buAutoNum type="arabicPeriod"/>
            </a:pPr>
            <a:r>
              <a:rPr lang="en-US" sz="1800"/>
              <a:t>A Federation</a:t>
            </a:r>
          </a:p>
          <a:p>
            <a:pPr marL="342900" indent="-342900">
              <a:buFontTx/>
              <a:buAutoNum type="arabicPeriod"/>
            </a:pPr>
            <a:r>
              <a:rPr lang="en-US" sz="1800"/>
              <a:t>Fundamental Rights</a:t>
            </a:r>
          </a:p>
          <a:p>
            <a:pPr marL="342900" indent="-342900">
              <a:buFontTx/>
              <a:buAutoNum type="arabicPeriod"/>
            </a:pPr>
            <a:r>
              <a:rPr lang="en-US" sz="1800"/>
              <a:t>Directive Principles of State Policy</a:t>
            </a:r>
          </a:p>
          <a:p>
            <a:pPr marL="342900" indent="-342900">
              <a:buFontTx/>
              <a:buAutoNum type="arabicPeriod"/>
            </a:pPr>
            <a:r>
              <a:rPr lang="en-US" sz="1800"/>
              <a:t>Fundamental Duties</a:t>
            </a:r>
          </a:p>
          <a:p>
            <a:pPr marL="342900" indent="-342900">
              <a:buFontTx/>
              <a:buAutoNum type="arabicPeriod"/>
            </a:pPr>
            <a:r>
              <a:rPr lang="en-US" sz="1800"/>
              <a:t>Secular State</a:t>
            </a:r>
          </a:p>
          <a:p>
            <a:pPr marL="342900" indent="-342900">
              <a:buFontTx/>
              <a:buAutoNum type="arabicPeriod"/>
            </a:pPr>
            <a:r>
              <a:rPr lang="en-US" sz="1800"/>
              <a:t>An Independent Judiciary</a:t>
            </a:r>
          </a:p>
          <a:p>
            <a:pPr marL="342900" indent="-342900">
              <a:buFontTx/>
              <a:buAutoNum type="arabicPeriod"/>
            </a:pPr>
            <a:r>
              <a:rPr lang="en-US" sz="1800"/>
              <a:t>Single Citizenship</a:t>
            </a:r>
          </a:p>
          <a:p>
            <a:pPr marL="342900" indent="-342900"/>
            <a:r>
              <a:rPr 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8AB63CB3-02EA-4043-8834-B03BF068E866}" type="slidenum">
              <a:rPr lang="es-ES"/>
              <a:pPr/>
              <a:t>34</a:t>
            </a:fld>
            <a:endParaRPr lang="es-ES"/>
          </a:p>
        </p:txBody>
      </p:sp>
      <p:pic>
        <p:nvPicPr>
          <p:cNvPr id="46085"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46086"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46087" name="Text Box 6"/>
          <p:cNvSpPr txBox="1">
            <a:spLocks noChangeArrowheads="1"/>
          </p:cNvSpPr>
          <p:nvPr/>
        </p:nvSpPr>
        <p:spPr bwMode="auto">
          <a:xfrm>
            <a:off x="0" y="2087563"/>
            <a:ext cx="9144000" cy="4054475"/>
          </a:xfrm>
          <a:prstGeom prst="rect">
            <a:avLst/>
          </a:prstGeom>
          <a:noFill/>
          <a:ln w="9525" algn="ctr">
            <a:noFill/>
            <a:miter lim="800000"/>
            <a:headEnd/>
            <a:tailEnd/>
          </a:ln>
        </p:spPr>
        <p:txBody>
          <a:bodyPr>
            <a:spAutoFit/>
          </a:bodyPr>
          <a:lstStyle/>
          <a:p>
            <a:r>
              <a:rPr lang="en-US"/>
              <a:t>A careful study of the Constitution will show that there are at least eight basic principles which are embodied in it and which form the foundation of the political system in India. These are: </a:t>
            </a:r>
          </a:p>
          <a:p>
            <a:endParaRPr lang="en-US"/>
          </a:p>
          <a:p>
            <a:r>
              <a:rPr lang="en-US"/>
              <a:t>(1) Popular sovereignty, </a:t>
            </a:r>
          </a:p>
          <a:p>
            <a:r>
              <a:rPr lang="en-US"/>
              <a:t>(2) Socialism, </a:t>
            </a:r>
          </a:p>
          <a:p>
            <a:r>
              <a:rPr lang="en-US"/>
              <a:t>(3) Secularism, </a:t>
            </a:r>
          </a:p>
          <a:p>
            <a:r>
              <a:rPr lang="en-US"/>
              <a:t>(4) Fundamental rights, </a:t>
            </a:r>
          </a:p>
          <a:p>
            <a:r>
              <a:rPr lang="en-US"/>
              <a:t>(5) Directive Principles of State Policy, </a:t>
            </a:r>
          </a:p>
          <a:p>
            <a:r>
              <a:rPr lang="en-US"/>
              <a:t>(6) Judicial independence,</a:t>
            </a:r>
          </a:p>
          <a:p>
            <a:r>
              <a:rPr lang="en-US"/>
              <a:t>(7) Federalism and </a:t>
            </a:r>
          </a:p>
          <a:p>
            <a:r>
              <a:rPr lang="en-US"/>
              <a:t>(8) Cabinet government. </a:t>
            </a:r>
          </a:p>
          <a:p>
            <a:endParaRPr lang="en-US"/>
          </a:p>
        </p:txBody>
      </p:sp>
      <p:sp>
        <p:nvSpPr>
          <p:cNvPr id="11" name="Title 10"/>
          <p:cNvSpPr>
            <a:spLocks noGrp="1"/>
          </p:cNvSpPr>
          <p:nvPr>
            <p:ph type="title"/>
          </p:nvPr>
        </p:nvSpPr>
        <p:spPr/>
        <p:txBody>
          <a:bodyPr/>
          <a:lstStyle/>
          <a:p>
            <a:r>
              <a:rPr lang="en-IN" dirty="0" smtClean="0"/>
              <a:t>Basic Principles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707" y="196453"/>
            <a:ext cx="8980587" cy="6286500"/>
          </a:xfrm>
          <a:prstGeom prst="rect">
            <a:avLst/>
          </a:prstGeom>
        </p:spPr>
      </p:pic>
    </p:spTree>
    <p:extLst>
      <p:ext uri="{BB962C8B-B14F-4D97-AF65-F5344CB8AC3E}">
        <p14:creationId xmlns:p14="http://schemas.microsoft.com/office/powerpoint/2010/main" xmlns="" val="9094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14FA575-60DD-45F5-A0BA-7E987D7677C1}" type="slidenum">
              <a:rPr lang="es-ES"/>
              <a:pPr/>
              <a:t>4</a:t>
            </a:fld>
            <a:endParaRPr lang="es-ES"/>
          </a:p>
        </p:txBody>
      </p:sp>
      <p:sp>
        <p:nvSpPr>
          <p:cNvPr id="228354" name="Rectangle 2"/>
          <p:cNvSpPr>
            <a:spLocks noGrp="1" noChangeArrowheads="1"/>
          </p:cNvSpPr>
          <p:nvPr>
            <p:ph type="title"/>
          </p:nvPr>
        </p:nvSpPr>
        <p:spPr>
          <a:xfrm>
            <a:off x="0" y="981075"/>
            <a:ext cx="9144000" cy="576263"/>
          </a:xfrm>
          <a:solidFill>
            <a:srgbClr val="3399FF"/>
          </a:solidFill>
        </p:spPr>
        <p:txBody>
          <a:bodyPr/>
          <a:lstStyle/>
          <a:p>
            <a:r>
              <a:rPr lang="en-US" sz="2800" dirty="0" smtClean="0">
                <a:solidFill>
                  <a:schemeClr val="bg1"/>
                </a:solidFill>
              </a:rPr>
              <a:t>Why </a:t>
            </a:r>
            <a:r>
              <a:rPr lang="en-US" sz="2800" dirty="0">
                <a:solidFill>
                  <a:schemeClr val="bg1"/>
                </a:solidFill>
              </a:rPr>
              <a:t>Do We Need Constitution?</a:t>
            </a:r>
          </a:p>
        </p:txBody>
      </p:sp>
      <p:pic>
        <p:nvPicPr>
          <p:cNvPr id="228356"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p:spPr>
      </p:pic>
      <p:pic>
        <p:nvPicPr>
          <p:cNvPr id="228357"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p:spPr>
      </p:pic>
      <p:sp>
        <p:nvSpPr>
          <p:cNvPr id="228358" name="Text Box 6"/>
          <p:cNvSpPr txBox="1">
            <a:spLocks noChangeArrowheads="1"/>
          </p:cNvSpPr>
          <p:nvPr/>
        </p:nvSpPr>
        <p:spPr bwMode="auto">
          <a:xfrm>
            <a:off x="0" y="1557338"/>
            <a:ext cx="8985250" cy="4664075"/>
          </a:xfrm>
          <a:prstGeom prst="rect">
            <a:avLst/>
          </a:prstGeom>
          <a:noFill/>
          <a:ln w="9525" algn="ctr">
            <a:noFill/>
            <a:miter lim="800000"/>
            <a:headEnd/>
            <a:tailEnd/>
          </a:ln>
          <a:effectLst/>
        </p:spPr>
        <p:txBody>
          <a:bodyPr>
            <a:spAutoFit/>
          </a:bodyPr>
          <a:lstStyle/>
          <a:p>
            <a:pPr marL="457200" indent="-457200"/>
            <a:r>
              <a:rPr lang="en-US" b="1" u="sng"/>
              <a:t>To perform following Functions we need Constitution-</a:t>
            </a:r>
          </a:p>
          <a:p>
            <a:pPr marL="457200" indent="-457200"/>
            <a:endParaRPr lang="en-US" b="1" u="sng"/>
          </a:p>
          <a:p>
            <a:pPr marL="457200" indent="-457200">
              <a:buFontTx/>
              <a:buAutoNum type="romanUcPeriod"/>
            </a:pPr>
            <a:r>
              <a:rPr lang="en-US" b="1" u="sng">
                <a:solidFill>
                  <a:srgbClr val="000000"/>
                </a:solidFill>
                <a:cs typeface="Times New Roman" pitchFamily="18" charset="0"/>
              </a:rPr>
              <a:t>The first function</a:t>
            </a:r>
            <a:r>
              <a:rPr lang="en-US">
                <a:solidFill>
                  <a:srgbClr val="000000"/>
                </a:solidFill>
                <a:cs typeface="Times New Roman" pitchFamily="18" charset="0"/>
              </a:rPr>
              <a:t> of a constitution is to provide a set of basic rules that allow for minimal coordination amongst members of a society.</a:t>
            </a:r>
          </a:p>
          <a:p>
            <a:pPr marL="457200" indent="-457200">
              <a:buFontTx/>
              <a:buAutoNum type="romanUcPeriod"/>
            </a:pPr>
            <a:endParaRPr lang="en-US">
              <a:solidFill>
                <a:srgbClr val="000000"/>
              </a:solidFill>
              <a:cs typeface="Times New Roman" pitchFamily="18" charset="0"/>
            </a:endParaRPr>
          </a:p>
          <a:p>
            <a:pPr marL="457200" indent="-457200" algn="just">
              <a:buFontTx/>
              <a:buAutoNum type="romanUcPeriod"/>
            </a:pPr>
            <a:r>
              <a:rPr lang="en-US" b="1" u="sng">
                <a:solidFill>
                  <a:srgbClr val="000000"/>
                </a:solidFill>
                <a:cs typeface="Times New Roman" pitchFamily="18" charset="0"/>
              </a:rPr>
              <a:t>The second function</a:t>
            </a:r>
            <a:r>
              <a:rPr lang="en-US">
                <a:solidFill>
                  <a:srgbClr val="000000"/>
                </a:solidFill>
                <a:cs typeface="Times New Roman" pitchFamily="18" charset="0"/>
              </a:rPr>
              <a:t> of a constitution is to specify who has the power to make decisions in a society. It decides how the government will be constituted.</a:t>
            </a:r>
          </a:p>
          <a:p>
            <a:pPr marL="457200" indent="-457200" algn="just">
              <a:buFontTx/>
              <a:buAutoNum type="romanUcPeriod"/>
            </a:pPr>
            <a:endParaRPr lang="en-US">
              <a:solidFill>
                <a:srgbClr val="000000"/>
              </a:solidFill>
              <a:cs typeface="Times New Roman" pitchFamily="18" charset="0"/>
            </a:endParaRPr>
          </a:p>
          <a:p>
            <a:pPr marL="457200" indent="-457200">
              <a:buFontTx/>
              <a:buAutoNum type="romanUcPeriod"/>
            </a:pPr>
            <a:r>
              <a:rPr lang="en-US" b="1" u="sng">
                <a:solidFill>
                  <a:srgbClr val="000000"/>
                </a:solidFill>
                <a:cs typeface="Times New Roman" pitchFamily="18" charset="0"/>
              </a:rPr>
              <a:t>The third function</a:t>
            </a:r>
            <a:r>
              <a:rPr lang="en-US">
                <a:solidFill>
                  <a:srgbClr val="000000"/>
                </a:solidFill>
                <a:cs typeface="Times New Roman" pitchFamily="18" charset="0"/>
              </a:rPr>
              <a:t> of a constitution is to set some limits on what a government can impose on its citizens. These limits are fundamental in the sense that government may ever trespass them.</a:t>
            </a:r>
          </a:p>
          <a:p>
            <a:pPr marL="457200" indent="-457200">
              <a:buFontTx/>
              <a:buAutoNum type="romanUcPeriod"/>
            </a:pPr>
            <a:endParaRPr lang="en-US">
              <a:solidFill>
                <a:srgbClr val="000000"/>
              </a:solidFill>
              <a:cs typeface="Times New Roman" pitchFamily="18" charset="0"/>
            </a:endParaRPr>
          </a:p>
          <a:p>
            <a:pPr marL="457200" indent="-457200">
              <a:buFontTx/>
              <a:buAutoNum type="romanUcPeriod"/>
            </a:pPr>
            <a:r>
              <a:rPr lang="en-US" b="1" u="sng">
                <a:solidFill>
                  <a:srgbClr val="000000"/>
                </a:solidFill>
                <a:cs typeface="Times New Roman" pitchFamily="18" charset="0"/>
              </a:rPr>
              <a:t>The fourth function</a:t>
            </a:r>
            <a:r>
              <a:rPr lang="en-US">
                <a:solidFill>
                  <a:srgbClr val="000000"/>
                </a:solidFill>
                <a:cs typeface="Times New Roman" pitchFamily="18" charset="0"/>
              </a:rPr>
              <a:t> of a constitution is to enable the government to fulfill the separations of a society and create conditions for a just society.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D7CE76AB-C525-42FF-A272-9A8648B74C0F}" type="slidenum">
              <a:rPr lang="es-ES"/>
              <a:pPr/>
              <a:t>5</a:t>
            </a:fld>
            <a:endParaRPr lang="es-ES"/>
          </a:p>
        </p:txBody>
      </p:sp>
      <p:sp>
        <p:nvSpPr>
          <p:cNvPr id="310274" name="Rectangle 2"/>
          <p:cNvSpPr>
            <a:spLocks noGrp="1" noChangeArrowheads="1"/>
          </p:cNvSpPr>
          <p:nvPr>
            <p:ph type="title"/>
          </p:nvPr>
        </p:nvSpPr>
        <p:spPr>
          <a:xfrm>
            <a:off x="0" y="981075"/>
            <a:ext cx="9144000" cy="576263"/>
          </a:xfrm>
          <a:solidFill>
            <a:srgbClr val="3399FF"/>
          </a:solidFill>
        </p:spPr>
        <p:txBody>
          <a:bodyPr/>
          <a:lstStyle/>
          <a:p>
            <a:r>
              <a:rPr lang="en-US" sz="2800" dirty="0" smtClean="0">
                <a:solidFill>
                  <a:schemeClr val="bg1"/>
                </a:solidFill>
              </a:rPr>
              <a:t>What </a:t>
            </a:r>
            <a:r>
              <a:rPr lang="en-US" sz="2800" dirty="0">
                <a:solidFill>
                  <a:schemeClr val="bg1"/>
                </a:solidFill>
              </a:rPr>
              <a:t>Is Constitution Anyway?</a:t>
            </a:r>
          </a:p>
        </p:txBody>
      </p:sp>
      <p:pic>
        <p:nvPicPr>
          <p:cNvPr id="310276"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p:spPr>
      </p:pic>
      <p:pic>
        <p:nvPicPr>
          <p:cNvPr id="310277"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p:spPr>
      </p:pic>
      <p:grpSp>
        <p:nvGrpSpPr>
          <p:cNvPr id="2" name="Group 81"/>
          <p:cNvGrpSpPr>
            <a:grpSpLocks/>
          </p:cNvGrpSpPr>
          <p:nvPr/>
        </p:nvGrpSpPr>
        <p:grpSpPr bwMode="auto">
          <a:xfrm>
            <a:off x="1046163" y="2149475"/>
            <a:ext cx="7032625" cy="3822700"/>
            <a:chOff x="413" y="1120"/>
            <a:chExt cx="4430" cy="2408"/>
          </a:xfrm>
        </p:grpSpPr>
        <p:sp>
          <p:nvSpPr>
            <p:cNvPr id="310282" name="Rectangle 10"/>
            <p:cNvSpPr>
              <a:spLocks noChangeArrowheads="1"/>
            </p:cNvSpPr>
            <p:nvPr/>
          </p:nvSpPr>
          <p:spPr bwMode="auto">
            <a:xfrm>
              <a:off x="413" y="1968"/>
              <a:ext cx="1270" cy="256"/>
            </a:xfrm>
            <a:prstGeom prst="rect">
              <a:avLst/>
            </a:prstGeom>
            <a:solidFill>
              <a:srgbClr val="3399FF"/>
            </a:solidFill>
            <a:ln w="9525" algn="ctr">
              <a:solidFill>
                <a:schemeClr val="tx1"/>
              </a:solidFill>
              <a:miter lim="800000"/>
              <a:headEnd/>
              <a:tailEnd/>
            </a:ln>
            <a:effectLst/>
          </p:spPr>
          <p:txBody>
            <a:bodyPr wrap="none" anchor="ctr">
              <a:spAutoFit/>
            </a:bodyPr>
            <a:lstStyle/>
            <a:p>
              <a:r>
                <a:rPr lang="en-US">
                  <a:solidFill>
                    <a:schemeClr val="bg1"/>
                  </a:solidFill>
                </a:rPr>
                <a:t>GOVERNMENT</a:t>
              </a:r>
            </a:p>
          </p:txBody>
        </p:sp>
        <p:sp>
          <p:nvSpPr>
            <p:cNvPr id="310287" name="Rectangle 15"/>
            <p:cNvSpPr>
              <a:spLocks noChangeArrowheads="1"/>
            </p:cNvSpPr>
            <p:nvPr/>
          </p:nvSpPr>
          <p:spPr bwMode="auto">
            <a:xfrm>
              <a:off x="922" y="3272"/>
              <a:ext cx="1152" cy="256"/>
            </a:xfrm>
            <a:prstGeom prst="rect">
              <a:avLst/>
            </a:prstGeom>
            <a:solidFill>
              <a:srgbClr val="3399FF"/>
            </a:solidFill>
            <a:ln w="9525" algn="ctr">
              <a:solidFill>
                <a:schemeClr val="tx1"/>
              </a:solidFill>
              <a:miter lim="800000"/>
              <a:headEnd/>
              <a:tailEnd/>
            </a:ln>
            <a:effectLst/>
          </p:spPr>
          <p:txBody>
            <a:bodyPr anchor="ctr">
              <a:spAutoFit/>
            </a:bodyPr>
            <a:lstStyle/>
            <a:p>
              <a:r>
                <a:rPr lang="en-US">
                  <a:solidFill>
                    <a:schemeClr val="bg1"/>
                  </a:solidFill>
                </a:rPr>
                <a:t>EXECUTIVE</a:t>
              </a:r>
            </a:p>
          </p:txBody>
        </p:sp>
        <p:sp>
          <p:nvSpPr>
            <p:cNvPr id="310288" name="Rectangle 16"/>
            <p:cNvSpPr>
              <a:spLocks noChangeArrowheads="1"/>
            </p:cNvSpPr>
            <p:nvPr/>
          </p:nvSpPr>
          <p:spPr bwMode="auto">
            <a:xfrm>
              <a:off x="922" y="2861"/>
              <a:ext cx="1152" cy="256"/>
            </a:xfrm>
            <a:prstGeom prst="rect">
              <a:avLst/>
            </a:prstGeom>
            <a:solidFill>
              <a:srgbClr val="3399FF"/>
            </a:solidFill>
            <a:ln w="9525" algn="ctr">
              <a:solidFill>
                <a:schemeClr val="tx1"/>
              </a:solidFill>
              <a:miter lim="800000"/>
              <a:headEnd/>
              <a:tailEnd/>
            </a:ln>
            <a:effectLst/>
          </p:spPr>
          <p:txBody>
            <a:bodyPr anchor="ctr">
              <a:spAutoFit/>
            </a:bodyPr>
            <a:lstStyle/>
            <a:p>
              <a:r>
                <a:rPr lang="en-US">
                  <a:solidFill>
                    <a:schemeClr val="bg1"/>
                  </a:solidFill>
                </a:rPr>
                <a:t>JUDICIARY</a:t>
              </a:r>
            </a:p>
          </p:txBody>
        </p:sp>
        <p:sp>
          <p:nvSpPr>
            <p:cNvPr id="310289" name="Rectangle 17"/>
            <p:cNvSpPr>
              <a:spLocks noChangeArrowheads="1"/>
            </p:cNvSpPr>
            <p:nvPr/>
          </p:nvSpPr>
          <p:spPr bwMode="auto">
            <a:xfrm>
              <a:off x="922" y="2429"/>
              <a:ext cx="1145" cy="256"/>
            </a:xfrm>
            <a:prstGeom prst="rect">
              <a:avLst/>
            </a:prstGeom>
            <a:solidFill>
              <a:srgbClr val="3399FF"/>
            </a:solidFill>
            <a:ln w="9525" algn="ctr">
              <a:solidFill>
                <a:schemeClr val="tx1"/>
              </a:solidFill>
              <a:miter lim="800000"/>
              <a:headEnd/>
              <a:tailEnd/>
            </a:ln>
            <a:effectLst/>
          </p:spPr>
          <p:txBody>
            <a:bodyPr wrap="none" anchor="ctr">
              <a:spAutoFit/>
            </a:bodyPr>
            <a:lstStyle/>
            <a:p>
              <a:r>
                <a:rPr lang="en-US">
                  <a:solidFill>
                    <a:schemeClr val="bg1"/>
                  </a:solidFill>
                </a:rPr>
                <a:t>LEGISLATIVE</a:t>
              </a:r>
            </a:p>
          </p:txBody>
        </p:sp>
        <p:sp>
          <p:nvSpPr>
            <p:cNvPr id="310294" name="Rectangle 22"/>
            <p:cNvSpPr>
              <a:spLocks noChangeArrowheads="1"/>
            </p:cNvSpPr>
            <p:nvPr/>
          </p:nvSpPr>
          <p:spPr bwMode="auto">
            <a:xfrm>
              <a:off x="2016" y="1120"/>
              <a:ext cx="1323" cy="256"/>
            </a:xfrm>
            <a:prstGeom prst="rect">
              <a:avLst/>
            </a:prstGeom>
            <a:solidFill>
              <a:srgbClr val="3399FF"/>
            </a:solidFill>
            <a:ln w="9525" algn="ctr">
              <a:solidFill>
                <a:schemeClr val="tx1"/>
              </a:solidFill>
              <a:miter lim="800000"/>
              <a:headEnd/>
              <a:tailEnd/>
            </a:ln>
            <a:effectLst/>
          </p:spPr>
          <p:txBody>
            <a:bodyPr wrap="none" anchor="ctr">
              <a:spAutoFit/>
            </a:bodyPr>
            <a:lstStyle/>
            <a:p>
              <a:r>
                <a:rPr lang="en-US">
                  <a:solidFill>
                    <a:schemeClr val="bg1"/>
                  </a:solidFill>
                </a:rPr>
                <a:t>CONSTITUTION</a:t>
              </a:r>
            </a:p>
          </p:txBody>
        </p:sp>
        <p:sp>
          <p:nvSpPr>
            <p:cNvPr id="310295" name="Rectangle 23"/>
            <p:cNvSpPr>
              <a:spLocks noChangeArrowheads="1"/>
            </p:cNvSpPr>
            <p:nvPr/>
          </p:nvSpPr>
          <p:spPr bwMode="auto">
            <a:xfrm>
              <a:off x="3715" y="1963"/>
              <a:ext cx="1128" cy="256"/>
            </a:xfrm>
            <a:prstGeom prst="rect">
              <a:avLst/>
            </a:prstGeom>
            <a:solidFill>
              <a:srgbClr val="3399FF"/>
            </a:solidFill>
            <a:ln w="9525" algn="ctr">
              <a:solidFill>
                <a:schemeClr val="tx1"/>
              </a:solidFill>
              <a:miter lim="800000"/>
              <a:headEnd/>
              <a:tailEnd/>
            </a:ln>
            <a:effectLst/>
          </p:spPr>
          <p:txBody>
            <a:bodyPr wrap="none" anchor="ctr">
              <a:spAutoFit/>
            </a:bodyPr>
            <a:lstStyle/>
            <a:p>
              <a:r>
                <a:rPr lang="en-US">
                  <a:solidFill>
                    <a:schemeClr val="bg1"/>
                  </a:solidFill>
                </a:rPr>
                <a:t>THE PEOPLE</a:t>
              </a:r>
            </a:p>
          </p:txBody>
        </p:sp>
        <p:sp>
          <p:nvSpPr>
            <p:cNvPr id="310296" name="Line 24"/>
            <p:cNvSpPr>
              <a:spLocks noChangeShapeType="1"/>
            </p:cNvSpPr>
            <p:nvPr/>
          </p:nvSpPr>
          <p:spPr bwMode="auto">
            <a:xfrm>
              <a:off x="2650" y="1379"/>
              <a:ext cx="0" cy="202"/>
            </a:xfrm>
            <a:prstGeom prst="line">
              <a:avLst/>
            </a:prstGeom>
            <a:noFill/>
            <a:ln w="28575">
              <a:solidFill>
                <a:srgbClr val="3399FF"/>
              </a:solidFill>
              <a:round/>
              <a:headEnd/>
              <a:tailEnd type="oval" w="med" len="med"/>
            </a:ln>
            <a:effectLst/>
          </p:spPr>
          <p:txBody>
            <a:bodyPr wrap="none">
              <a:spAutoFit/>
            </a:bodyPr>
            <a:lstStyle/>
            <a:p>
              <a:endParaRPr lang="en-US"/>
            </a:p>
          </p:txBody>
        </p:sp>
        <p:sp>
          <p:nvSpPr>
            <p:cNvPr id="310297" name="Line 25"/>
            <p:cNvSpPr>
              <a:spLocks noChangeShapeType="1"/>
            </p:cNvSpPr>
            <p:nvPr/>
          </p:nvSpPr>
          <p:spPr bwMode="auto">
            <a:xfrm>
              <a:off x="950" y="1581"/>
              <a:ext cx="3428" cy="0"/>
            </a:xfrm>
            <a:prstGeom prst="line">
              <a:avLst/>
            </a:prstGeom>
            <a:noFill/>
            <a:ln w="28575">
              <a:solidFill>
                <a:srgbClr val="3399FF"/>
              </a:solidFill>
              <a:round/>
              <a:headEnd/>
              <a:tailEnd/>
            </a:ln>
            <a:effectLst/>
          </p:spPr>
          <p:txBody>
            <a:bodyPr wrap="none">
              <a:spAutoFit/>
            </a:bodyPr>
            <a:lstStyle/>
            <a:p>
              <a:endParaRPr lang="en-US"/>
            </a:p>
          </p:txBody>
        </p:sp>
        <p:sp>
          <p:nvSpPr>
            <p:cNvPr id="310298" name="Line 26"/>
            <p:cNvSpPr>
              <a:spLocks noChangeShapeType="1"/>
            </p:cNvSpPr>
            <p:nvPr/>
          </p:nvSpPr>
          <p:spPr bwMode="auto">
            <a:xfrm flipH="1">
              <a:off x="950" y="1573"/>
              <a:ext cx="0" cy="403"/>
            </a:xfrm>
            <a:prstGeom prst="line">
              <a:avLst/>
            </a:prstGeom>
            <a:noFill/>
            <a:ln w="28575">
              <a:solidFill>
                <a:srgbClr val="3399FF"/>
              </a:solidFill>
              <a:round/>
              <a:headEnd/>
              <a:tailEnd type="triangle" w="lg" len="lg"/>
            </a:ln>
            <a:effectLst/>
          </p:spPr>
          <p:txBody>
            <a:bodyPr>
              <a:spAutoFit/>
            </a:bodyPr>
            <a:lstStyle/>
            <a:p>
              <a:endParaRPr lang="en-US"/>
            </a:p>
          </p:txBody>
        </p:sp>
        <p:sp>
          <p:nvSpPr>
            <p:cNvPr id="310299" name="Line 27"/>
            <p:cNvSpPr>
              <a:spLocks noChangeShapeType="1"/>
            </p:cNvSpPr>
            <p:nvPr/>
          </p:nvSpPr>
          <p:spPr bwMode="auto">
            <a:xfrm>
              <a:off x="4373" y="1581"/>
              <a:ext cx="5" cy="374"/>
            </a:xfrm>
            <a:prstGeom prst="line">
              <a:avLst/>
            </a:prstGeom>
            <a:noFill/>
            <a:ln w="28575">
              <a:solidFill>
                <a:srgbClr val="3399FF"/>
              </a:solidFill>
              <a:round/>
              <a:headEnd/>
              <a:tailEnd type="triangle" w="lg" len="lg"/>
            </a:ln>
            <a:effectLst/>
          </p:spPr>
          <p:txBody>
            <a:bodyPr>
              <a:spAutoFit/>
            </a:bodyPr>
            <a:lstStyle/>
            <a:p>
              <a:endParaRPr lang="en-US"/>
            </a:p>
          </p:txBody>
        </p:sp>
        <p:sp>
          <p:nvSpPr>
            <p:cNvPr id="310301" name="Line 29"/>
            <p:cNvSpPr>
              <a:spLocks noChangeShapeType="1"/>
            </p:cNvSpPr>
            <p:nvPr/>
          </p:nvSpPr>
          <p:spPr bwMode="auto">
            <a:xfrm>
              <a:off x="576" y="2229"/>
              <a:ext cx="0" cy="1195"/>
            </a:xfrm>
            <a:prstGeom prst="line">
              <a:avLst/>
            </a:prstGeom>
            <a:noFill/>
            <a:ln w="28575">
              <a:solidFill>
                <a:srgbClr val="3399FF"/>
              </a:solidFill>
              <a:round/>
              <a:headEnd/>
              <a:tailEnd/>
            </a:ln>
            <a:effectLst/>
          </p:spPr>
          <p:txBody>
            <a:bodyPr>
              <a:spAutoFit/>
            </a:bodyPr>
            <a:lstStyle/>
            <a:p>
              <a:endParaRPr lang="en-US"/>
            </a:p>
          </p:txBody>
        </p:sp>
        <p:sp>
          <p:nvSpPr>
            <p:cNvPr id="310302" name="Line 30"/>
            <p:cNvSpPr>
              <a:spLocks noChangeShapeType="1"/>
            </p:cNvSpPr>
            <p:nvPr/>
          </p:nvSpPr>
          <p:spPr bwMode="auto">
            <a:xfrm>
              <a:off x="576" y="3424"/>
              <a:ext cx="346" cy="0"/>
            </a:xfrm>
            <a:prstGeom prst="line">
              <a:avLst/>
            </a:prstGeom>
            <a:noFill/>
            <a:ln w="28575">
              <a:solidFill>
                <a:srgbClr val="3399FF"/>
              </a:solidFill>
              <a:round/>
              <a:headEnd/>
              <a:tailEnd type="triangle" w="lg" len="lg"/>
            </a:ln>
            <a:effectLst/>
          </p:spPr>
          <p:txBody>
            <a:bodyPr wrap="none">
              <a:spAutoFit/>
            </a:bodyPr>
            <a:lstStyle/>
            <a:p>
              <a:endParaRPr lang="en-US"/>
            </a:p>
          </p:txBody>
        </p:sp>
        <p:sp>
          <p:nvSpPr>
            <p:cNvPr id="310303" name="Line 31"/>
            <p:cNvSpPr>
              <a:spLocks noChangeShapeType="1"/>
            </p:cNvSpPr>
            <p:nvPr/>
          </p:nvSpPr>
          <p:spPr bwMode="auto">
            <a:xfrm>
              <a:off x="571" y="2987"/>
              <a:ext cx="346" cy="0"/>
            </a:xfrm>
            <a:prstGeom prst="line">
              <a:avLst/>
            </a:prstGeom>
            <a:noFill/>
            <a:ln w="28575">
              <a:solidFill>
                <a:srgbClr val="3399FF"/>
              </a:solidFill>
              <a:round/>
              <a:headEnd/>
              <a:tailEnd type="triangle" w="lg" len="lg"/>
            </a:ln>
            <a:effectLst/>
          </p:spPr>
          <p:txBody>
            <a:bodyPr wrap="none">
              <a:spAutoFit/>
            </a:bodyPr>
            <a:lstStyle/>
            <a:p>
              <a:endParaRPr lang="en-US"/>
            </a:p>
          </p:txBody>
        </p:sp>
        <p:sp>
          <p:nvSpPr>
            <p:cNvPr id="310304" name="Line 32"/>
            <p:cNvSpPr>
              <a:spLocks noChangeShapeType="1"/>
            </p:cNvSpPr>
            <p:nvPr/>
          </p:nvSpPr>
          <p:spPr bwMode="auto">
            <a:xfrm>
              <a:off x="582" y="2550"/>
              <a:ext cx="346" cy="0"/>
            </a:xfrm>
            <a:prstGeom prst="line">
              <a:avLst/>
            </a:prstGeom>
            <a:noFill/>
            <a:ln w="28575">
              <a:solidFill>
                <a:srgbClr val="3399FF"/>
              </a:solidFill>
              <a:round/>
              <a:headEnd/>
              <a:tailEnd type="triangle" w="lg" len="lg"/>
            </a:ln>
            <a:effectLst/>
          </p:spPr>
          <p:txBody>
            <a:bodyPr wrap="none">
              <a:spAutoFit/>
            </a:bodyPr>
            <a:lstStyle/>
            <a:p>
              <a:endParaRPr lang="en-US"/>
            </a:p>
          </p:txBody>
        </p:sp>
        <p:sp>
          <p:nvSpPr>
            <p:cNvPr id="310341" name="Rectangle 69"/>
            <p:cNvSpPr>
              <a:spLocks noChangeArrowheads="1"/>
            </p:cNvSpPr>
            <p:nvPr/>
          </p:nvSpPr>
          <p:spPr bwMode="auto">
            <a:xfrm>
              <a:off x="2246" y="2430"/>
              <a:ext cx="1124" cy="237"/>
            </a:xfrm>
            <a:prstGeom prst="rect">
              <a:avLst/>
            </a:prstGeom>
            <a:solidFill>
              <a:srgbClr val="CCFF99"/>
            </a:solidFill>
            <a:ln w="9525" algn="ctr">
              <a:solidFill>
                <a:schemeClr val="tx1"/>
              </a:solidFill>
              <a:miter lim="800000"/>
              <a:headEnd/>
              <a:tailEnd/>
            </a:ln>
            <a:effectLst/>
          </p:spPr>
          <p:txBody>
            <a:bodyPr anchor="ctr">
              <a:spAutoFit/>
            </a:bodyPr>
            <a:lstStyle/>
            <a:p>
              <a:r>
                <a:rPr lang="en-US" sz="1800"/>
                <a:t>Makes Laws</a:t>
              </a:r>
            </a:p>
          </p:txBody>
        </p:sp>
        <p:sp>
          <p:nvSpPr>
            <p:cNvPr id="310346" name="Rectangle 74"/>
            <p:cNvSpPr>
              <a:spLocks noChangeArrowheads="1"/>
            </p:cNvSpPr>
            <p:nvPr/>
          </p:nvSpPr>
          <p:spPr bwMode="auto">
            <a:xfrm>
              <a:off x="2246" y="2870"/>
              <a:ext cx="1124" cy="237"/>
            </a:xfrm>
            <a:prstGeom prst="rect">
              <a:avLst/>
            </a:prstGeom>
            <a:solidFill>
              <a:srgbClr val="CCFF99"/>
            </a:solidFill>
            <a:ln w="9525" algn="ctr">
              <a:solidFill>
                <a:schemeClr val="tx1"/>
              </a:solidFill>
              <a:miter lim="800000"/>
              <a:headEnd/>
              <a:tailEnd/>
            </a:ln>
            <a:effectLst/>
          </p:spPr>
          <p:txBody>
            <a:bodyPr anchor="ctr">
              <a:spAutoFit/>
            </a:bodyPr>
            <a:lstStyle/>
            <a:p>
              <a:r>
                <a:rPr lang="en-US" sz="1800"/>
                <a:t>Interprets Laws</a:t>
              </a:r>
            </a:p>
          </p:txBody>
        </p:sp>
        <p:sp>
          <p:nvSpPr>
            <p:cNvPr id="310347" name="Rectangle 75"/>
            <p:cNvSpPr>
              <a:spLocks noChangeArrowheads="1"/>
            </p:cNvSpPr>
            <p:nvPr/>
          </p:nvSpPr>
          <p:spPr bwMode="auto">
            <a:xfrm>
              <a:off x="2246" y="3280"/>
              <a:ext cx="1124" cy="237"/>
            </a:xfrm>
            <a:prstGeom prst="rect">
              <a:avLst/>
            </a:prstGeom>
            <a:solidFill>
              <a:srgbClr val="CCFF99"/>
            </a:solidFill>
            <a:ln w="9525" algn="ctr">
              <a:solidFill>
                <a:schemeClr val="tx1"/>
              </a:solidFill>
              <a:miter lim="800000"/>
              <a:headEnd/>
              <a:tailEnd/>
            </a:ln>
            <a:effectLst/>
          </p:spPr>
          <p:txBody>
            <a:bodyPr anchor="ctr">
              <a:spAutoFit/>
            </a:bodyPr>
            <a:lstStyle/>
            <a:p>
              <a:r>
                <a:rPr lang="en-US" sz="1800"/>
                <a:t>Enforces Laws</a:t>
              </a:r>
            </a:p>
          </p:txBody>
        </p:sp>
        <p:sp>
          <p:nvSpPr>
            <p:cNvPr id="310349" name="Line 77"/>
            <p:cNvSpPr>
              <a:spLocks noChangeShapeType="1"/>
            </p:cNvSpPr>
            <p:nvPr/>
          </p:nvSpPr>
          <p:spPr bwMode="auto">
            <a:xfrm>
              <a:off x="2074" y="2555"/>
              <a:ext cx="172" cy="0"/>
            </a:xfrm>
            <a:prstGeom prst="line">
              <a:avLst/>
            </a:prstGeom>
            <a:noFill/>
            <a:ln w="28575">
              <a:solidFill>
                <a:srgbClr val="3399FF"/>
              </a:solidFill>
              <a:prstDash val="sysDot"/>
              <a:round/>
              <a:headEnd/>
              <a:tailEnd/>
            </a:ln>
            <a:effectLst/>
          </p:spPr>
          <p:txBody>
            <a:bodyPr wrap="none">
              <a:spAutoFit/>
            </a:bodyPr>
            <a:lstStyle/>
            <a:p>
              <a:endParaRPr lang="en-US"/>
            </a:p>
          </p:txBody>
        </p:sp>
        <p:sp>
          <p:nvSpPr>
            <p:cNvPr id="310350" name="Line 78"/>
            <p:cNvSpPr>
              <a:spLocks noChangeShapeType="1"/>
            </p:cNvSpPr>
            <p:nvPr/>
          </p:nvSpPr>
          <p:spPr bwMode="auto">
            <a:xfrm>
              <a:off x="2074" y="2992"/>
              <a:ext cx="172" cy="0"/>
            </a:xfrm>
            <a:prstGeom prst="line">
              <a:avLst/>
            </a:prstGeom>
            <a:noFill/>
            <a:ln w="28575">
              <a:solidFill>
                <a:srgbClr val="3399FF"/>
              </a:solidFill>
              <a:prstDash val="sysDot"/>
              <a:round/>
              <a:headEnd/>
              <a:tailEnd/>
            </a:ln>
            <a:effectLst/>
          </p:spPr>
          <p:txBody>
            <a:bodyPr wrap="none">
              <a:spAutoFit/>
            </a:bodyPr>
            <a:lstStyle/>
            <a:p>
              <a:endParaRPr lang="en-US"/>
            </a:p>
          </p:txBody>
        </p:sp>
        <p:sp>
          <p:nvSpPr>
            <p:cNvPr id="310351" name="Line 79"/>
            <p:cNvSpPr>
              <a:spLocks noChangeShapeType="1"/>
            </p:cNvSpPr>
            <p:nvPr/>
          </p:nvSpPr>
          <p:spPr bwMode="auto">
            <a:xfrm>
              <a:off x="2074" y="3411"/>
              <a:ext cx="172" cy="0"/>
            </a:xfrm>
            <a:prstGeom prst="line">
              <a:avLst/>
            </a:prstGeom>
            <a:noFill/>
            <a:ln w="28575">
              <a:solidFill>
                <a:srgbClr val="3399FF"/>
              </a:solidFill>
              <a:prstDash val="sysDot"/>
              <a:round/>
              <a:headEnd/>
              <a:tailEnd/>
            </a:ln>
            <a:effectLst/>
          </p:spPr>
          <p:txBody>
            <a:bodyPr wrap="none">
              <a:spAutoFit/>
            </a:bodyPr>
            <a:lstStyle/>
            <a:p>
              <a:endParaRPr lang="en-US"/>
            </a:p>
          </p:txBody>
        </p:sp>
      </p:grpSp>
      <p:sp>
        <p:nvSpPr>
          <p:cNvPr id="310352" name="Text Box 80"/>
          <p:cNvSpPr txBox="1">
            <a:spLocks noChangeArrowheads="1"/>
          </p:cNvSpPr>
          <p:nvPr/>
        </p:nvSpPr>
        <p:spPr bwMode="auto">
          <a:xfrm>
            <a:off x="1692275" y="6180138"/>
            <a:ext cx="5384800" cy="274637"/>
          </a:xfrm>
          <a:prstGeom prst="rect">
            <a:avLst/>
          </a:prstGeom>
          <a:noFill/>
          <a:ln w="9525" algn="ctr">
            <a:noFill/>
            <a:miter lim="800000"/>
            <a:headEnd/>
            <a:tailEnd/>
          </a:ln>
          <a:effectLst/>
        </p:spPr>
        <p:txBody>
          <a:bodyPr wrap="none">
            <a:spAutoFit/>
          </a:bodyPr>
          <a:lstStyle/>
          <a:p>
            <a:r>
              <a:rPr lang="en-US" sz="1200">
                <a:latin typeface="Book Antiqua" pitchFamily="18" charset="0"/>
              </a:rPr>
              <a:t>Fig.- Role of Constitution in relationship between Government and its people</a:t>
            </a:r>
          </a:p>
        </p:txBody>
      </p:sp>
      <p:sp>
        <p:nvSpPr>
          <p:cNvPr id="310354" name="Text Box 82"/>
          <p:cNvSpPr txBox="1">
            <a:spLocks noChangeArrowheads="1"/>
          </p:cNvSpPr>
          <p:nvPr/>
        </p:nvSpPr>
        <p:spPr bwMode="auto">
          <a:xfrm>
            <a:off x="112713" y="1758950"/>
            <a:ext cx="9031287" cy="396875"/>
          </a:xfrm>
          <a:prstGeom prst="rect">
            <a:avLst/>
          </a:prstGeom>
          <a:noFill/>
          <a:ln w="9525" algn="ctr">
            <a:noFill/>
            <a:miter lim="800000"/>
            <a:headEnd/>
            <a:tailEnd/>
          </a:ln>
          <a:effectLst/>
        </p:spPr>
        <p:txBody>
          <a:bodyPr>
            <a:spAutoFit/>
          </a:bodyPr>
          <a:lstStyle/>
          <a:p>
            <a:pPr>
              <a:spcBef>
                <a:spcPct val="50000"/>
              </a:spcBef>
            </a:pPr>
            <a:endParaRPr lang="en-US"/>
          </a:p>
        </p:txBody>
      </p:sp>
      <p:grpSp>
        <p:nvGrpSpPr>
          <p:cNvPr id="3" name="Group 84"/>
          <p:cNvGrpSpPr>
            <a:grpSpLocks/>
          </p:cNvGrpSpPr>
          <p:nvPr/>
        </p:nvGrpSpPr>
        <p:grpSpPr bwMode="auto">
          <a:xfrm>
            <a:off x="0" y="1646238"/>
            <a:ext cx="8732838" cy="396875"/>
            <a:chOff x="476" y="3022"/>
            <a:chExt cx="2450" cy="232"/>
          </a:xfrm>
        </p:grpSpPr>
        <p:sp>
          <p:nvSpPr>
            <p:cNvPr id="310357" name="Rectangle 85"/>
            <p:cNvSpPr>
              <a:spLocks noChangeArrowheads="1"/>
            </p:cNvSpPr>
            <p:nvPr/>
          </p:nvSpPr>
          <p:spPr bwMode="auto">
            <a:xfrm>
              <a:off x="476" y="3022"/>
              <a:ext cx="2450" cy="227"/>
            </a:xfrm>
            <a:prstGeom prst="rect">
              <a:avLst/>
            </a:prstGeom>
            <a:solidFill>
              <a:srgbClr val="3399FF"/>
            </a:solidFill>
            <a:ln w="9525" algn="ctr">
              <a:noFill/>
              <a:miter lim="800000"/>
              <a:headEnd/>
              <a:tailEnd/>
            </a:ln>
            <a:effectLst/>
          </p:spPr>
          <p:txBody>
            <a:bodyPr wrap="none" anchor="ctr">
              <a:spAutoFit/>
            </a:bodyPr>
            <a:lstStyle/>
            <a:p>
              <a:endParaRPr lang="en-US"/>
            </a:p>
          </p:txBody>
        </p:sp>
        <p:sp>
          <p:nvSpPr>
            <p:cNvPr id="310358" name="Text Box 86"/>
            <p:cNvSpPr txBox="1">
              <a:spLocks noChangeArrowheads="1"/>
            </p:cNvSpPr>
            <p:nvPr/>
          </p:nvSpPr>
          <p:spPr bwMode="auto">
            <a:xfrm>
              <a:off x="521" y="3022"/>
              <a:ext cx="2359" cy="232"/>
            </a:xfrm>
            <a:prstGeom prst="rect">
              <a:avLst/>
            </a:prstGeom>
            <a:noFill/>
            <a:ln w="9525" algn="ctr">
              <a:noFill/>
              <a:miter lim="800000"/>
              <a:headEnd/>
              <a:tailEnd/>
            </a:ln>
            <a:effectLst/>
          </p:spPr>
          <p:txBody>
            <a:bodyPr>
              <a:spAutoFit/>
            </a:bodyPr>
            <a:lstStyle/>
            <a:p>
              <a:r>
                <a:rPr lang="en-US">
                  <a:solidFill>
                    <a:schemeClr val="bg1"/>
                  </a:solidFill>
                </a:rPr>
                <a:t>Role of Constitution in relationship between Government and its people:-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Framing of the Constitution of India</a:t>
            </a:r>
            <a:endParaRPr lang="en-US" dirty="0"/>
          </a:p>
        </p:txBody>
      </p:sp>
      <p:sp>
        <p:nvSpPr>
          <p:cNvPr id="3" name="Content Placeholder 2"/>
          <p:cNvSpPr>
            <a:spLocks noGrp="1"/>
          </p:cNvSpPr>
          <p:nvPr>
            <p:ph idx="1"/>
          </p:nvPr>
        </p:nvSpPr>
        <p:spPr/>
        <p:txBody>
          <a:bodyPr/>
          <a:lstStyle/>
          <a:p>
            <a:pPr algn="just"/>
            <a:r>
              <a:rPr lang="en-IN" dirty="0" smtClean="0"/>
              <a:t>Following slides help you understand the process of formation of the Constituent Assembly of India, which, by no means, an accident rather the incessant struggle and people unflinching faith in their leaders paved the way for the freedom of this nation, the beginning is the Formation of the Constituent Assembly for India. Details of the debates can be accessed from Parliament of India website.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50B95AC9-A00C-4115-9CB0-F891D26E786E}" type="slidenum">
              <a:rPr lang="es-ES"/>
              <a:pPr/>
              <a:t>7</a:t>
            </a:fld>
            <a:endParaRPr lang="es-ES"/>
          </a:p>
        </p:txBody>
      </p:sp>
      <p:sp>
        <p:nvSpPr>
          <p:cNvPr id="15363"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 History of the Constitution of India.</a:t>
            </a:r>
          </a:p>
        </p:txBody>
      </p:sp>
      <p:pic>
        <p:nvPicPr>
          <p:cNvPr id="15365"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15366"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15367" name="Text Box 13"/>
          <p:cNvSpPr txBox="1">
            <a:spLocks noChangeArrowheads="1"/>
          </p:cNvSpPr>
          <p:nvPr/>
        </p:nvSpPr>
        <p:spPr bwMode="auto">
          <a:xfrm>
            <a:off x="0" y="1665288"/>
            <a:ext cx="9144000" cy="4003675"/>
          </a:xfrm>
          <a:prstGeom prst="rect">
            <a:avLst/>
          </a:prstGeom>
          <a:noFill/>
          <a:ln w="9525" algn="ctr">
            <a:noFill/>
            <a:miter lim="800000"/>
            <a:headEnd/>
            <a:tailEnd/>
          </a:ln>
        </p:spPr>
        <p:txBody>
          <a:bodyPr>
            <a:spAutoFit/>
          </a:bodyPr>
          <a:lstStyle/>
          <a:p>
            <a:pPr marL="457200" indent="-457200">
              <a:buFontTx/>
              <a:buAutoNum type="romanUcPeriod" startAt="2"/>
            </a:pPr>
            <a:r>
              <a:rPr lang="en-US" sz="1600" b="1" u="sng"/>
              <a:t>Indian Councils Act (1861</a:t>
            </a:r>
            <a:r>
              <a:rPr lang="en-US" sz="1600" b="1"/>
              <a:t>)-</a:t>
            </a:r>
            <a:r>
              <a:rPr lang="en-US" sz="1600"/>
              <a:t> A separate legislative council was set up to assist the Governor-General in making laws. Indians could be appointed to the council, but only on the discretion of the Governor-General.</a:t>
            </a:r>
          </a:p>
          <a:p>
            <a:pPr marL="457200" indent="-457200">
              <a:buFontTx/>
              <a:buAutoNum type="romanUcPeriod" startAt="2"/>
            </a:pPr>
            <a:endParaRPr lang="en-US" sz="1600" i="1"/>
          </a:p>
          <a:p>
            <a:pPr marL="457200" indent="-457200">
              <a:buFontTx/>
              <a:buAutoNum type="romanUcPeriod" startAt="2"/>
            </a:pPr>
            <a:r>
              <a:rPr lang="en-US" sz="1600" b="1" u="sng"/>
              <a:t>Indian Councils Act (1892</a:t>
            </a:r>
            <a:r>
              <a:rPr lang="en-US" sz="1600" b="1"/>
              <a:t>)-</a:t>
            </a:r>
            <a:r>
              <a:rPr lang="en-US" sz="1600"/>
              <a:t> As a result of Indian demands, the sizes of the executive and legislative councils were increased. More Indians were appointed to these Councils, and the principle of election was introduced. </a:t>
            </a:r>
          </a:p>
          <a:p>
            <a:pPr marL="457200" indent="-457200">
              <a:buFontTx/>
              <a:buAutoNum type="romanUcPeriod" startAt="2"/>
            </a:pPr>
            <a:endParaRPr lang="en-US" sz="1600" i="1"/>
          </a:p>
          <a:p>
            <a:pPr marL="457200" indent="-457200">
              <a:buFontTx/>
              <a:buAutoNum type="romanUcPeriod" startAt="2"/>
            </a:pPr>
            <a:r>
              <a:rPr lang="en-US" sz="1600" b="1" u="sng"/>
              <a:t>Indian Councils Act (1909</a:t>
            </a:r>
            <a:r>
              <a:rPr lang="en-US" sz="1600" b="1"/>
              <a:t>)-</a:t>
            </a:r>
            <a:r>
              <a:rPr lang="en-US" sz="1600"/>
              <a:t> This act increased the sizes of the councils again, and also gave the legislative council the power to discuss certain matters and to ask questions. More people were elected to the councils.</a:t>
            </a:r>
          </a:p>
          <a:p>
            <a:pPr marL="457200" indent="-457200">
              <a:buFontTx/>
              <a:buAutoNum type="romanUcPeriod" startAt="2"/>
            </a:pPr>
            <a:endParaRPr lang="en-US" sz="1600"/>
          </a:p>
          <a:p>
            <a:pPr marL="457200" indent="-457200">
              <a:buFontTx/>
              <a:buAutoNum type="romanUcPeriod" startAt="2"/>
            </a:pPr>
            <a:r>
              <a:rPr lang="en-US" sz="1600" b="1" u="sng"/>
              <a:t>Government of India Act (1919</a:t>
            </a:r>
            <a:r>
              <a:rPr lang="en-US" sz="1600" b="1"/>
              <a:t>)-</a:t>
            </a:r>
            <a:r>
              <a:rPr lang="en-US" sz="1600" i="1"/>
              <a:t> This introduced 'diarchy' (partial responsible government) at the provincial level. Elected Indians were given charge of some areas of government (e.g., industry, education) at the provincial level.</a:t>
            </a:r>
          </a:p>
          <a:p>
            <a:pPr marL="457200" indent="-457200"/>
            <a:endParaRPr lang="en-US" sz="1600"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871E0191-80B1-48A2-8EF0-AC87B31640EB}" type="slidenum">
              <a:rPr lang="es-ES"/>
              <a:pPr/>
              <a:t>8</a:t>
            </a:fld>
            <a:endParaRPr lang="es-ES"/>
          </a:p>
        </p:txBody>
      </p:sp>
      <p:sp>
        <p:nvSpPr>
          <p:cNvPr id="16387"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History of Constitution of India.</a:t>
            </a:r>
          </a:p>
        </p:txBody>
      </p:sp>
      <p:pic>
        <p:nvPicPr>
          <p:cNvPr id="16389"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16390"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16391" name="Text Box 6"/>
          <p:cNvSpPr txBox="1">
            <a:spLocks noChangeArrowheads="1"/>
          </p:cNvSpPr>
          <p:nvPr/>
        </p:nvSpPr>
        <p:spPr bwMode="auto">
          <a:xfrm>
            <a:off x="0" y="1557338"/>
            <a:ext cx="9144000" cy="1955800"/>
          </a:xfrm>
          <a:prstGeom prst="rect">
            <a:avLst/>
          </a:prstGeom>
          <a:noFill/>
          <a:ln w="9525" algn="ctr">
            <a:noFill/>
            <a:miter lim="800000"/>
            <a:headEnd/>
            <a:tailEnd/>
          </a:ln>
        </p:spPr>
        <p:txBody>
          <a:bodyPr>
            <a:spAutoFit/>
          </a:bodyPr>
          <a:lstStyle/>
          <a:p>
            <a:pPr marL="457200" indent="-457200">
              <a:buFontTx/>
              <a:buAutoNum type="romanUcPeriod" startAt="6"/>
            </a:pPr>
            <a:r>
              <a:rPr lang="en-US" sz="1600" b="1" u="sng"/>
              <a:t>Government of India Act (1935</a:t>
            </a:r>
            <a:r>
              <a:rPr lang="en-US" sz="1600" b="1"/>
              <a:t>)-</a:t>
            </a:r>
            <a:r>
              <a:rPr lang="en-US" sz="1600"/>
              <a:t> This introduced 'provincial autonomy': responsible government at the provinces with elected Indians in charge of the administration, and responsible to the elected legislatures. A federal government was proposed, though it did not come into effect. At the centre, 'diarchy' was introduced.</a:t>
            </a:r>
          </a:p>
          <a:p>
            <a:pPr marL="457200" indent="-457200"/>
            <a:endParaRPr lang="en-US" sz="1000"/>
          </a:p>
          <a:p>
            <a:pPr marL="457200" indent="-457200">
              <a:buFontTx/>
              <a:buAutoNum type="romanUcPeriod" startAt="7"/>
            </a:pPr>
            <a:r>
              <a:rPr lang="en-US" sz="1600" b="1" u="sng"/>
              <a:t>Indian Independence Act (1947</a:t>
            </a:r>
            <a:r>
              <a:rPr lang="en-US" sz="1600" b="1"/>
              <a:t>)-</a:t>
            </a:r>
            <a:r>
              <a:rPr lang="en-US" sz="1600"/>
              <a:t> The British gave up control of the Government of India to two dominions - India and Pakistan. For the time being till the constitution was made, both of them would be governed in accordance with the Government of India act 1935.</a:t>
            </a:r>
          </a:p>
        </p:txBody>
      </p:sp>
      <p:grpSp>
        <p:nvGrpSpPr>
          <p:cNvPr id="2" name="Group 12"/>
          <p:cNvGrpSpPr>
            <a:grpSpLocks/>
          </p:cNvGrpSpPr>
          <p:nvPr/>
        </p:nvGrpSpPr>
        <p:grpSpPr bwMode="auto">
          <a:xfrm>
            <a:off x="0" y="3500438"/>
            <a:ext cx="8748713" cy="2922587"/>
            <a:chOff x="0" y="2115"/>
            <a:chExt cx="5511" cy="1936"/>
          </a:xfrm>
        </p:grpSpPr>
        <p:pic>
          <p:nvPicPr>
            <p:cNvPr id="16393" name="Picture 8" descr="Partion1"/>
            <p:cNvPicPr>
              <a:picLocks noChangeAspect="1" noChangeArrowheads="1"/>
            </p:cNvPicPr>
            <p:nvPr/>
          </p:nvPicPr>
          <p:blipFill>
            <a:blip r:embed="rId4"/>
            <a:srcRect/>
            <a:stretch>
              <a:fillRect/>
            </a:stretch>
          </p:blipFill>
          <p:spPr bwMode="auto">
            <a:xfrm>
              <a:off x="2971" y="2115"/>
              <a:ext cx="2540" cy="1663"/>
            </a:xfrm>
            <a:prstGeom prst="rect">
              <a:avLst/>
            </a:prstGeom>
            <a:noFill/>
            <a:ln w="9525">
              <a:noFill/>
              <a:miter lim="800000"/>
              <a:headEnd/>
              <a:tailEnd/>
            </a:ln>
          </p:spPr>
        </p:pic>
        <p:pic>
          <p:nvPicPr>
            <p:cNvPr id="16394" name="Picture 9" descr="732px-Brit_IndianEmpireReligions3"/>
            <p:cNvPicPr>
              <a:picLocks noChangeAspect="1" noChangeArrowheads="1"/>
            </p:cNvPicPr>
            <p:nvPr/>
          </p:nvPicPr>
          <p:blipFill>
            <a:blip r:embed="rId5"/>
            <a:srcRect/>
            <a:stretch>
              <a:fillRect/>
            </a:stretch>
          </p:blipFill>
          <p:spPr bwMode="auto">
            <a:xfrm>
              <a:off x="204" y="2115"/>
              <a:ext cx="2631" cy="1681"/>
            </a:xfrm>
            <a:prstGeom prst="rect">
              <a:avLst/>
            </a:prstGeom>
            <a:noFill/>
            <a:ln w="9525">
              <a:noFill/>
              <a:miter lim="800000"/>
              <a:headEnd/>
              <a:tailEnd/>
            </a:ln>
          </p:spPr>
        </p:pic>
        <p:sp>
          <p:nvSpPr>
            <p:cNvPr id="16395" name="Text Box 10"/>
            <p:cNvSpPr txBox="1">
              <a:spLocks noChangeArrowheads="1"/>
            </p:cNvSpPr>
            <p:nvPr/>
          </p:nvSpPr>
          <p:spPr bwMode="auto">
            <a:xfrm>
              <a:off x="0" y="3748"/>
              <a:ext cx="2914" cy="303"/>
            </a:xfrm>
            <a:prstGeom prst="rect">
              <a:avLst/>
            </a:prstGeom>
            <a:noFill/>
            <a:ln w="9525" algn="ctr">
              <a:noFill/>
              <a:miter lim="800000"/>
              <a:headEnd/>
              <a:tailEnd/>
            </a:ln>
          </p:spPr>
          <p:txBody>
            <a:bodyPr wrap="none">
              <a:spAutoFit/>
            </a:bodyPr>
            <a:lstStyle/>
            <a:p>
              <a:r>
                <a:rPr lang="en-US" sz="1200"/>
                <a:t>The Partition of British India was based on the prevailing religions,</a:t>
              </a:r>
            </a:p>
            <a:p>
              <a:r>
                <a:rPr lang="en-US" sz="1200"/>
                <a:t>broadly as shown in this map of 1909.</a:t>
              </a:r>
            </a:p>
          </p:txBody>
        </p:sp>
        <p:sp>
          <p:nvSpPr>
            <p:cNvPr id="16396" name="Text Box 11"/>
            <p:cNvSpPr txBox="1">
              <a:spLocks noChangeArrowheads="1"/>
            </p:cNvSpPr>
            <p:nvPr/>
          </p:nvSpPr>
          <p:spPr bwMode="auto">
            <a:xfrm>
              <a:off x="3243" y="3761"/>
              <a:ext cx="2074" cy="182"/>
            </a:xfrm>
            <a:prstGeom prst="rect">
              <a:avLst/>
            </a:prstGeom>
            <a:noFill/>
            <a:ln w="9525" algn="ctr">
              <a:noFill/>
              <a:miter lim="800000"/>
              <a:headEnd/>
              <a:tailEnd/>
            </a:ln>
          </p:spPr>
          <p:txBody>
            <a:bodyPr wrap="none">
              <a:spAutoFit/>
            </a:bodyPr>
            <a:lstStyle/>
            <a:p>
              <a:r>
                <a:rPr lang="en-US" sz="1200"/>
                <a:t>Photo of Refugees at railway station in Punjab</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FDCFA31F-B1F1-4765-A3C0-4FEA415FD021}" type="slidenum">
              <a:rPr lang="es-ES"/>
              <a:pPr/>
              <a:t>9</a:t>
            </a:fld>
            <a:endParaRPr lang="es-ES"/>
          </a:p>
        </p:txBody>
      </p:sp>
      <p:sp>
        <p:nvSpPr>
          <p:cNvPr id="17411" name="Rectangle 2"/>
          <p:cNvSpPr>
            <a:spLocks noGrp="1" noChangeArrowheads="1"/>
          </p:cNvSpPr>
          <p:nvPr>
            <p:ph type="title"/>
          </p:nvPr>
        </p:nvSpPr>
        <p:spPr>
          <a:xfrm>
            <a:off x="0" y="981075"/>
            <a:ext cx="9144000" cy="576263"/>
          </a:xfrm>
          <a:solidFill>
            <a:srgbClr val="3399FF"/>
          </a:solidFill>
        </p:spPr>
        <p:txBody>
          <a:bodyPr/>
          <a:lstStyle/>
          <a:p>
            <a:pPr eaLnBrk="1" hangingPunct="1"/>
            <a:r>
              <a:rPr lang="en-US" sz="2800" dirty="0" smtClean="0">
                <a:solidFill>
                  <a:schemeClr val="bg1"/>
                </a:solidFill>
              </a:rPr>
              <a:t> History of Constitution of India.</a:t>
            </a:r>
          </a:p>
        </p:txBody>
      </p:sp>
      <p:pic>
        <p:nvPicPr>
          <p:cNvPr id="17413" name="Picture 4" descr="range56(1)"/>
          <p:cNvPicPr>
            <a:picLocks noChangeAspect="1" noChangeArrowheads="1"/>
          </p:cNvPicPr>
          <p:nvPr/>
        </p:nvPicPr>
        <p:blipFill>
          <a:blip r:embed="rId2"/>
          <a:srcRect/>
          <a:stretch>
            <a:fillRect/>
          </a:stretch>
        </p:blipFill>
        <p:spPr bwMode="auto">
          <a:xfrm>
            <a:off x="0" y="6286500"/>
            <a:ext cx="9144000" cy="571500"/>
          </a:xfrm>
          <a:prstGeom prst="rect">
            <a:avLst/>
          </a:prstGeom>
          <a:noFill/>
          <a:ln w="9525">
            <a:noFill/>
            <a:miter lim="800000"/>
            <a:headEnd/>
            <a:tailEnd/>
          </a:ln>
        </p:spPr>
      </p:pic>
      <p:pic>
        <p:nvPicPr>
          <p:cNvPr id="17414" name="Picture 5" descr="India flag-L-anim"/>
          <p:cNvPicPr>
            <a:picLocks noChangeAspect="1" noChangeArrowheads="1" noCrop="1"/>
          </p:cNvPicPr>
          <p:nvPr/>
        </p:nvPicPr>
        <p:blipFill>
          <a:blip r:embed="rId3"/>
          <a:srcRect/>
          <a:stretch>
            <a:fillRect/>
          </a:stretch>
        </p:blipFill>
        <p:spPr bwMode="auto">
          <a:xfrm>
            <a:off x="0" y="0"/>
            <a:ext cx="1763713" cy="971550"/>
          </a:xfrm>
          <a:prstGeom prst="rect">
            <a:avLst/>
          </a:prstGeom>
          <a:noFill/>
          <a:ln w="9525">
            <a:noFill/>
            <a:miter lim="800000"/>
            <a:headEnd/>
            <a:tailEnd/>
          </a:ln>
        </p:spPr>
      </p:pic>
      <p:sp>
        <p:nvSpPr>
          <p:cNvPr id="17415" name="Text Box 6"/>
          <p:cNvSpPr txBox="1">
            <a:spLocks noChangeArrowheads="1"/>
          </p:cNvSpPr>
          <p:nvPr/>
        </p:nvSpPr>
        <p:spPr bwMode="auto">
          <a:xfrm>
            <a:off x="0" y="1554163"/>
            <a:ext cx="9144000" cy="4664075"/>
          </a:xfrm>
          <a:prstGeom prst="rect">
            <a:avLst/>
          </a:prstGeom>
          <a:noFill/>
          <a:ln w="9525" algn="ctr">
            <a:noFill/>
            <a:miter lim="800000"/>
            <a:headEnd/>
            <a:tailEnd/>
          </a:ln>
        </p:spPr>
        <p:txBody>
          <a:bodyPr>
            <a:spAutoFit/>
          </a:bodyPr>
          <a:lstStyle/>
          <a:p>
            <a:pPr marL="457200" indent="-457200"/>
            <a:r>
              <a:rPr lang="en-US" b="1"/>
              <a:t>5) </a:t>
            </a:r>
            <a:r>
              <a:rPr lang="en-US" b="1" u="sng"/>
              <a:t>Constitution of India(1950AD</a:t>
            </a:r>
            <a:r>
              <a:rPr lang="en-US" b="1"/>
              <a:t>)-</a:t>
            </a:r>
            <a:r>
              <a:rPr lang="en-US"/>
              <a:t> The Constitution was enacted by the Constituent Assembly on 26 November 1949, and came into effect on 26 January 1950. </a:t>
            </a:r>
          </a:p>
          <a:p>
            <a:pPr marL="457200" indent="-457200"/>
            <a:endParaRPr lang="en-US"/>
          </a:p>
          <a:p>
            <a:pPr marL="457200" indent="-457200"/>
            <a:r>
              <a:rPr lang="en-US"/>
              <a:t>The date 26 January was chosen to commemorate the </a:t>
            </a:r>
            <a:r>
              <a:rPr lang="en-US" b="1" u="sng"/>
              <a:t>Purna Swaraj declaration of independence of 1930</a:t>
            </a:r>
            <a:r>
              <a:rPr lang="en-US"/>
              <a:t>. With its adoption, the Union of India officially became the modern and contemporary Republic of India and it replaced the Government of India Act 1935 as the country's fundamental governing document.</a:t>
            </a:r>
          </a:p>
          <a:p>
            <a:pPr marL="457200" indent="-457200"/>
            <a:endParaRPr lang="en-US"/>
          </a:p>
          <a:p>
            <a:pPr marL="457200" indent="-457200"/>
            <a:r>
              <a:rPr lang="en-US"/>
              <a:t>Conscious efforts were made to have consensus on different issues and principles and thereby avoid disagreement. The consensus came in the form of the ‘Objectives Resolution’ moved by Jawahar Lal Nehru in the Constituent Assembly on December 17, 1946 which was almost unanimously adopted on January 22, 1947.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2774</Words>
  <Application>Microsoft Office PowerPoint</Application>
  <PresentationFormat>On-screen Show (4:3)</PresentationFormat>
  <Paragraphs>243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Degree Part II(Honours Course) Paper-III Indian Government and Politics</vt:lpstr>
      <vt:lpstr>Slide 2</vt:lpstr>
      <vt:lpstr>Why Do We Need Constitution?</vt:lpstr>
      <vt:lpstr>Why Do We Need Constitution?</vt:lpstr>
      <vt:lpstr>What Is Constitution Anyway?</vt:lpstr>
      <vt:lpstr>Framing of the Constitution of India</vt:lpstr>
      <vt:lpstr> History of the Constitution of India.</vt:lpstr>
      <vt:lpstr>History of Constitution of India.</vt:lpstr>
      <vt:lpstr> History of Constitution of India.</vt:lpstr>
      <vt:lpstr>The Constituent Assembly</vt:lpstr>
      <vt:lpstr>INTRODUCTION</vt:lpstr>
      <vt:lpstr>Composition of the Constituent Assembly</vt:lpstr>
      <vt:lpstr>Prominent Leaders of the Constituent Assembly of India</vt:lpstr>
      <vt:lpstr>Prominent person of the Constituent Assembly</vt:lpstr>
      <vt:lpstr>The Framing of Constitution of India.</vt:lpstr>
      <vt:lpstr>The Framing of Constitution of India.</vt:lpstr>
      <vt:lpstr>The Framing of Constitution of India.</vt:lpstr>
      <vt:lpstr>The Framing of Constitution of India.</vt:lpstr>
      <vt:lpstr>Slide 19</vt:lpstr>
      <vt:lpstr>Public Opinion</vt:lpstr>
      <vt:lpstr>Slide 21</vt:lpstr>
      <vt:lpstr>Slide 22</vt:lpstr>
      <vt:lpstr>Philosophy of the Indian Constitution</vt:lpstr>
      <vt:lpstr>The Preamble to Constitution of India.</vt:lpstr>
      <vt:lpstr>Explanation to the Preamble</vt:lpstr>
      <vt:lpstr>Sovereign ,Socialist ,Secular,Democratic, Republic</vt:lpstr>
      <vt:lpstr>Slide 27</vt:lpstr>
      <vt:lpstr>Slide 28</vt:lpstr>
      <vt:lpstr>Structure of the Constitution</vt:lpstr>
      <vt:lpstr>Structure of the Constitution</vt:lpstr>
      <vt:lpstr>Slide 31</vt:lpstr>
      <vt:lpstr>Features of the Indian Constitution</vt:lpstr>
      <vt:lpstr>Main Characteristics of Constitution of India.</vt:lpstr>
      <vt:lpstr>Basic Principles </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Constituent Assembly</dc:title>
  <dc:creator>Visitor</dc:creator>
  <cp:lastModifiedBy>Windows User</cp:lastModifiedBy>
  <cp:revision>81</cp:revision>
  <dcterms:created xsi:type="dcterms:W3CDTF">2006-08-16T00:00:00Z</dcterms:created>
  <dcterms:modified xsi:type="dcterms:W3CDTF">2020-03-30T08:55:51Z</dcterms:modified>
</cp:coreProperties>
</file>